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1" r:id="rId18"/>
    <p:sldId id="273" r:id="rId19"/>
    <p:sldId id="275" r:id="rId20"/>
    <p:sldId id="274" r:id="rId21"/>
    <p:sldId id="276" r:id="rId22"/>
    <p:sldId id="277" r:id="rId23"/>
    <p:sldId id="278" r:id="rId24"/>
    <p:sldId id="279" r:id="rId25"/>
    <p:sldId id="280" r:id="rId26"/>
    <p:sldId id="281" r:id="rId27"/>
    <p:sldId id="28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B0B85F-F44F-4ABE-9FDC-45E3DFB8E78C}" type="doc">
      <dgm:prSet loTypeId="urn:microsoft.com/office/officeart/2016/7/layout/LinearBlockProcessNumbered" loCatId="process" qsTypeId="urn:microsoft.com/office/officeart/2005/8/quickstyle/simple1" qsCatId="simple" csTypeId="urn:microsoft.com/office/officeart/2005/8/colors/colorful1" csCatId="colorful"/>
      <dgm:spPr/>
      <dgm:t>
        <a:bodyPr/>
        <a:lstStyle/>
        <a:p>
          <a:endParaRPr lang="en-US"/>
        </a:p>
      </dgm:t>
    </dgm:pt>
    <dgm:pt modelId="{4C32DB5E-8814-4C50-87C7-CBEC9A698C4D}">
      <dgm:prSet/>
      <dgm:spPr/>
      <dgm:t>
        <a:bodyPr/>
        <a:lstStyle/>
        <a:p>
          <a:r>
            <a:rPr lang="en-GB"/>
            <a:t>Image pre-processing</a:t>
          </a:r>
          <a:endParaRPr lang="en-US"/>
        </a:p>
      </dgm:t>
    </dgm:pt>
    <dgm:pt modelId="{20014E8F-4C0C-45F3-B6A7-36243034F66B}" type="parTrans" cxnId="{7146A0AD-73D9-4E95-800D-56068015ADF3}">
      <dgm:prSet/>
      <dgm:spPr/>
      <dgm:t>
        <a:bodyPr/>
        <a:lstStyle/>
        <a:p>
          <a:endParaRPr lang="en-US"/>
        </a:p>
      </dgm:t>
    </dgm:pt>
    <dgm:pt modelId="{D0B78875-D090-49CF-AF22-7AA43E6AE11E}" type="sibTrans" cxnId="{7146A0AD-73D9-4E95-800D-56068015ADF3}">
      <dgm:prSet phldrT="1" phldr="0"/>
      <dgm:spPr/>
      <dgm:t>
        <a:bodyPr/>
        <a:lstStyle/>
        <a:p>
          <a:r>
            <a:rPr lang="en-US"/>
            <a:t>1</a:t>
          </a:r>
        </a:p>
      </dgm:t>
    </dgm:pt>
    <dgm:pt modelId="{D99F30E5-C1E2-4839-8EDD-A895B15F4CFE}">
      <dgm:prSet/>
      <dgm:spPr/>
      <dgm:t>
        <a:bodyPr/>
        <a:lstStyle/>
        <a:p>
          <a:r>
            <a:rPr lang="en-GB"/>
            <a:t>Image segmentation</a:t>
          </a:r>
          <a:endParaRPr lang="en-US"/>
        </a:p>
      </dgm:t>
    </dgm:pt>
    <dgm:pt modelId="{74420E85-3303-4550-8A6F-E7B737990A36}" type="parTrans" cxnId="{1AAA9AE6-3D66-4FD0-8A31-4B4E9C98C64B}">
      <dgm:prSet/>
      <dgm:spPr/>
      <dgm:t>
        <a:bodyPr/>
        <a:lstStyle/>
        <a:p>
          <a:endParaRPr lang="en-US"/>
        </a:p>
      </dgm:t>
    </dgm:pt>
    <dgm:pt modelId="{ED7544D0-B43B-4135-A6FA-794EA1EBC84A}" type="sibTrans" cxnId="{1AAA9AE6-3D66-4FD0-8A31-4B4E9C98C64B}">
      <dgm:prSet phldrT="2" phldr="0"/>
      <dgm:spPr/>
      <dgm:t>
        <a:bodyPr/>
        <a:lstStyle/>
        <a:p>
          <a:r>
            <a:rPr lang="en-US"/>
            <a:t>2</a:t>
          </a:r>
        </a:p>
      </dgm:t>
    </dgm:pt>
    <dgm:pt modelId="{128B804C-DCB7-46A9-9C43-AC55F125CDCF}">
      <dgm:prSet/>
      <dgm:spPr/>
      <dgm:t>
        <a:bodyPr/>
        <a:lstStyle/>
        <a:p>
          <a:r>
            <a:rPr lang="en-GB"/>
            <a:t>Character pre-processing</a:t>
          </a:r>
          <a:endParaRPr lang="en-US"/>
        </a:p>
      </dgm:t>
    </dgm:pt>
    <dgm:pt modelId="{5B35E878-F848-4D1E-A6E2-5792D699D48F}" type="parTrans" cxnId="{5A429DCD-4BBC-4F6A-ABF9-75A187E2CC37}">
      <dgm:prSet/>
      <dgm:spPr/>
      <dgm:t>
        <a:bodyPr/>
        <a:lstStyle/>
        <a:p>
          <a:endParaRPr lang="en-US"/>
        </a:p>
      </dgm:t>
    </dgm:pt>
    <dgm:pt modelId="{B75C02C4-CB30-47FD-8D63-66DE2A94A113}" type="sibTrans" cxnId="{5A429DCD-4BBC-4F6A-ABF9-75A187E2CC37}">
      <dgm:prSet phldrT="3" phldr="0"/>
      <dgm:spPr/>
      <dgm:t>
        <a:bodyPr/>
        <a:lstStyle/>
        <a:p>
          <a:r>
            <a:rPr lang="en-US"/>
            <a:t>3</a:t>
          </a:r>
        </a:p>
      </dgm:t>
    </dgm:pt>
    <dgm:pt modelId="{5788E82E-9ED0-4BF1-83FA-89AC0EDD0C2D}">
      <dgm:prSet/>
      <dgm:spPr/>
      <dgm:t>
        <a:bodyPr/>
        <a:lstStyle/>
        <a:p>
          <a:r>
            <a:rPr lang="en-GB"/>
            <a:t>Character recognition</a:t>
          </a:r>
          <a:endParaRPr lang="en-US"/>
        </a:p>
      </dgm:t>
    </dgm:pt>
    <dgm:pt modelId="{A7BC3EF4-A20F-44D0-9E2D-37B19AB327CA}" type="parTrans" cxnId="{FD640F8B-097D-4F38-883D-57BE0E967DEE}">
      <dgm:prSet/>
      <dgm:spPr/>
      <dgm:t>
        <a:bodyPr/>
        <a:lstStyle/>
        <a:p>
          <a:endParaRPr lang="en-US"/>
        </a:p>
      </dgm:t>
    </dgm:pt>
    <dgm:pt modelId="{C330BCBB-F6DA-463F-8B80-08663D3CF4EE}" type="sibTrans" cxnId="{FD640F8B-097D-4F38-883D-57BE0E967DEE}">
      <dgm:prSet phldrT="4" phldr="0"/>
      <dgm:spPr/>
      <dgm:t>
        <a:bodyPr/>
        <a:lstStyle/>
        <a:p>
          <a:r>
            <a:rPr lang="en-US"/>
            <a:t>4</a:t>
          </a:r>
        </a:p>
      </dgm:t>
    </dgm:pt>
    <dgm:pt modelId="{5C4ECBE1-7241-40E0-955A-0795D689FB3E}">
      <dgm:prSet/>
      <dgm:spPr/>
      <dgm:t>
        <a:bodyPr/>
        <a:lstStyle/>
        <a:p>
          <a:r>
            <a:rPr lang="en-GB"/>
            <a:t>Post-processing on output</a:t>
          </a:r>
          <a:endParaRPr lang="en-US"/>
        </a:p>
      </dgm:t>
    </dgm:pt>
    <dgm:pt modelId="{80C1AAAA-B822-4B33-9DF2-AEE30A78F830}" type="parTrans" cxnId="{6315E95A-5B0D-4A2C-97A3-780BC8BEA6C9}">
      <dgm:prSet/>
      <dgm:spPr/>
      <dgm:t>
        <a:bodyPr/>
        <a:lstStyle/>
        <a:p>
          <a:endParaRPr lang="en-US"/>
        </a:p>
      </dgm:t>
    </dgm:pt>
    <dgm:pt modelId="{79C394D8-3AC5-4348-98BE-20B300FFE0F9}" type="sibTrans" cxnId="{6315E95A-5B0D-4A2C-97A3-780BC8BEA6C9}">
      <dgm:prSet phldrT="5" phldr="0"/>
      <dgm:spPr/>
      <dgm:t>
        <a:bodyPr/>
        <a:lstStyle/>
        <a:p>
          <a:r>
            <a:rPr lang="en-US"/>
            <a:t>5</a:t>
          </a:r>
        </a:p>
      </dgm:t>
    </dgm:pt>
    <dgm:pt modelId="{F824BDEB-8905-4126-BB68-B04D6425003F}" type="pres">
      <dgm:prSet presAssocID="{35B0B85F-F44F-4ABE-9FDC-45E3DFB8E78C}" presName="Name0" presStyleCnt="0">
        <dgm:presLayoutVars>
          <dgm:animLvl val="lvl"/>
          <dgm:resizeHandles val="exact"/>
        </dgm:presLayoutVars>
      </dgm:prSet>
      <dgm:spPr/>
    </dgm:pt>
    <dgm:pt modelId="{0705E93C-EFA8-474A-B0F3-06DC36F4F1DC}" type="pres">
      <dgm:prSet presAssocID="{4C32DB5E-8814-4C50-87C7-CBEC9A698C4D}" presName="compositeNode" presStyleCnt="0">
        <dgm:presLayoutVars>
          <dgm:bulletEnabled val="1"/>
        </dgm:presLayoutVars>
      </dgm:prSet>
      <dgm:spPr/>
    </dgm:pt>
    <dgm:pt modelId="{3519AA46-7FBE-45A8-A75C-D6B9A825C6C6}" type="pres">
      <dgm:prSet presAssocID="{4C32DB5E-8814-4C50-87C7-CBEC9A698C4D}" presName="bgRect" presStyleLbl="alignNode1" presStyleIdx="0" presStyleCnt="5"/>
      <dgm:spPr/>
    </dgm:pt>
    <dgm:pt modelId="{E085AAAC-32B1-428F-9501-3DEA91285397}" type="pres">
      <dgm:prSet presAssocID="{D0B78875-D090-49CF-AF22-7AA43E6AE11E}" presName="sibTransNodeRect" presStyleLbl="alignNode1" presStyleIdx="0" presStyleCnt="5">
        <dgm:presLayoutVars>
          <dgm:chMax val="0"/>
          <dgm:bulletEnabled val="1"/>
        </dgm:presLayoutVars>
      </dgm:prSet>
      <dgm:spPr/>
    </dgm:pt>
    <dgm:pt modelId="{6DB5ED39-58A9-4C3A-AE38-4C48A9BF1EEF}" type="pres">
      <dgm:prSet presAssocID="{4C32DB5E-8814-4C50-87C7-CBEC9A698C4D}" presName="nodeRect" presStyleLbl="alignNode1" presStyleIdx="0" presStyleCnt="5">
        <dgm:presLayoutVars>
          <dgm:bulletEnabled val="1"/>
        </dgm:presLayoutVars>
      </dgm:prSet>
      <dgm:spPr/>
    </dgm:pt>
    <dgm:pt modelId="{1AD0A0EC-AA16-410D-8C96-AE8B5F93E400}" type="pres">
      <dgm:prSet presAssocID="{D0B78875-D090-49CF-AF22-7AA43E6AE11E}" presName="sibTrans" presStyleCnt="0"/>
      <dgm:spPr/>
    </dgm:pt>
    <dgm:pt modelId="{5359907C-64F4-4DCF-93D6-B33153489ED0}" type="pres">
      <dgm:prSet presAssocID="{D99F30E5-C1E2-4839-8EDD-A895B15F4CFE}" presName="compositeNode" presStyleCnt="0">
        <dgm:presLayoutVars>
          <dgm:bulletEnabled val="1"/>
        </dgm:presLayoutVars>
      </dgm:prSet>
      <dgm:spPr/>
    </dgm:pt>
    <dgm:pt modelId="{4F7E5E3A-ED69-4128-B7F6-00DFF6220C18}" type="pres">
      <dgm:prSet presAssocID="{D99F30E5-C1E2-4839-8EDD-A895B15F4CFE}" presName="bgRect" presStyleLbl="alignNode1" presStyleIdx="1" presStyleCnt="5"/>
      <dgm:spPr/>
    </dgm:pt>
    <dgm:pt modelId="{6221524C-DA9B-4151-9507-4C77C3C6ADDF}" type="pres">
      <dgm:prSet presAssocID="{ED7544D0-B43B-4135-A6FA-794EA1EBC84A}" presName="sibTransNodeRect" presStyleLbl="alignNode1" presStyleIdx="1" presStyleCnt="5">
        <dgm:presLayoutVars>
          <dgm:chMax val="0"/>
          <dgm:bulletEnabled val="1"/>
        </dgm:presLayoutVars>
      </dgm:prSet>
      <dgm:spPr/>
    </dgm:pt>
    <dgm:pt modelId="{04C4665E-A267-441D-B1ED-3655A946FF90}" type="pres">
      <dgm:prSet presAssocID="{D99F30E5-C1E2-4839-8EDD-A895B15F4CFE}" presName="nodeRect" presStyleLbl="alignNode1" presStyleIdx="1" presStyleCnt="5">
        <dgm:presLayoutVars>
          <dgm:bulletEnabled val="1"/>
        </dgm:presLayoutVars>
      </dgm:prSet>
      <dgm:spPr/>
    </dgm:pt>
    <dgm:pt modelId="{A5FDFC7D-2F42-4C9C-BB44-BD585491AD39}" type="pres">
      <dgm:prSet presAssocID="{ED7544D0-B43B-4135-A6FA-794EA1EBC84A}" presName="sibTrans" presStyleCnt="0"/>
      <dgm:spPr/>
    </dgm:pt>
    <dgm:pt modelId="{86583AEE-13AA-4CAB-ABE9-2A43FAC5A52D}" type="pres">
      <dgm:prSet presAssocID="{128B804C-DCB7-46A9-9C43-AC55F125CDCF}" presName="compositeNode" presStyleCnt="0">
        <dgm:presLayoutVars>
          <dgm:bulletEnabled val="1"/>
        </dgm:presLayoutVars>
      </dgm:prSet>
      <dgm:spPr/>
    </dgm:pt>
    <dgm:pt modelId="{228D4A76-8783-4B1B-A2C2-1CCE383492A6}" type="pres">
      <dgm:prSet presAssocID="{128B804C-DCB7-46A9-9C43-AC55F125CDCF}" presName="bgRect" presStyleLbl="alignNode1" presStyleIdx="2" presStyleCnt="5"/>
      <dgm:spPr/>
    </dgm:pt>
    <dgm:pt modelId="{8FF1CB9C-2579-41DE-9E1B-874FF7EF3B95}" type="pres">
      <dgm:prSet presAssocID="{B75C02C4-CB30-47FD-8D63-66DE2A94A113}" presName="sibTransNodeRect" presStyleLbl="alignNode1" presStyleIdx="2" presStyleCnt="5">
        <dgm:presLayoutVars>
          <dgm:chMax val="0"/>
          <dgm:bulletEnabled val="1"/>
        </dgm:presLayoutVars>
      </dgm:prSet>
      <dgm:spPr/>
    </dgm:pt>
    <dgm:pt modelId="{72F005D0-DB51-481C-BDB2-CFA25C34004D}" type="pres">
      <dgm:prSet presAssocID="{128B804C-DCB7-46A9-9C43-AC55F125CDCF}" presName="nodeRect" presStyleLbl="alignNode1" presStyleIdx="2" presStyleCnt="5">
        <dgm:presLayoutVars>
          <dgm:bulletEnabled val="1"/>
        </dgm:presLayoutVars>
      </dgm:prSet>
      <dgm:spPr/>
    </dgm:pt>
    <dgm:pt modelId="{2F0FE504-6309-4824-870B-688689691C46}" type="pres">
      <dgm:prSet presAssocID="{B75C02C4-CB30-47FD-8D63-66DE2A94A113}" presName="sibTrans" presStyleCnt="0"/>
      <dgm:spPr/>
    </dgm:pt>
    <dgm:pt modelId="{8B830E5D-6821-49EF-8C68-9946928B1CF0}" type="pres">
      <dgm:prSet presAssocID="{5788E82E-9ED0-4BF1-83FA-89AC0EDD0C2D}" presName="compositeNode" presStyleCnt="0">
        <dgm:presLayoutVars>
          <dgm:bulletEnabled val="1"/>
        </dgm:presLayoutVars>
      </dgm:prSet>
      <dgm:spPr/>
    </dgm:pt>
    <dgm:pt modelId="{72CEA55A-739F-4DD7-8090-E7C49F7BC0B1}" type="pres">
      <dgm:prSet presAssocID="{5788E82E-9ED0-4BF1-83FA-89AC0EDD0C2D}" presName="bgRect" presStyleLbl="alignNode1" presStyleIdx="3" presStyleCnt="5"/>
      <dgm:spPr/>
    </dgm:pt>
    <dgm:pt modelId="{E92A16A1-C6A8-48B5-B2B6-F8B960E85719}" type="pres">
      <dgm:prSet presAssocID="{C330BCBB-F6DA-463F-8B80-08663D3CF4EE}" presName="sibTransNodeRect" presStyleLbl="alignNode1" presStyleIdx="3" presStyleCnt="5">
        <dgm:presLayoutVars>
          <dgm:chMax val="0"/>
          <dgm:bulletEnabled val="1"/>
        </dgm:presLayoutVars>
      </dgm:prSet>
      <dgm:spPr/>
    </dgm:pt>
    <dgm:pt modelId="{B0F80A7F-AC6C-482E-B9BD-23C06E51BC5B}" type="pres">
      <dgm:prSet presAssocID="{5788E82E-9ED0-4BF1-83FA-89AC0EDD0C2D}" presName="nodeRect" presStyleLbl="alignNode1" presStyleIdx="3" presStyleCnt="5">
        <dgm:presLayoutVars>
          <dgm:bulletEnabled val="1"/>
        </dgm:presLayoutVars>
      </dgm:prSet>
      <dgm:spPr/>
    </dgm:pt>
    <dgm:pt modelId="{86BE61E3-4B87-4393-A231-8F7BC66133F8}" type="pres">
      <dgm:prSet presAssocID="{C330BCBB-F6DA-463F-8B80-08663D3CF4EE}" presName="sibTrans" presStyleCnt="0"/>
      <dgm:spPr/>
    </dgm:pt>
    <dgm:pt modelId="{D6333786-7D57-47C7-B59C-DD07274CC9BB}" type="pres">
      <dgm:prSet presAssocID="{5C4ECBE1-7241-40E0-955A-0795D689FB3E}" presName="compositeNode" presStyleCnt="0">
        <dgm:presLayoutVars>
          <dgm:bulletEnabled val="1"/>
        </dgm:presLayoutVars>
      </dgm:prSet>
      <dgm:spPr/>
    </dgm:pt>
    <dgm:pt modelId="{389AC769-1E9E-4334-A45D-95BF8C762F35}" type="pres">
      <dgm:prSet presAssocID="{5C4ECBE1-7241-40E0-955A-0795D689FB3E}" presName="bgRect" presStyleLbl="alignNode1" presStyleIdx="4" presStyleCnt="5"/>
      <dgm:spPr/>
    </dgm:pt>
    <dgm:pt modelId="{1B6040D0-9E55-48CA-A6D2-F3EDF7035516}" type="pres">
      <dgm:prSet presAssocID="{79C394D8-3AC5-4348-98BE-20B300FFE0F9}" presName="sibTransNodeRect" presStyleLbl="alignNode1" presStyleIdx="4" presStyleCnt="5">
        <dgm:presLayoutVars>
          <dgm:chMax val="0"/>
          <dgm:bulletEnabled val="1"/>
        </dgm:presLayoutVars>
      </dgm:prSet>
      <dgm:spPr/>
    </dgm:pt>
    <dgm:pt modelId="{8D5047AA-72FA-44B2-A079-A2B8E1D6782F}" type="pres">
      <dgm:prSet presAssocID="{5C4ECBE1-7241-40E0-955A-0795D689FB3E}" presName="nodeRect" presStyleLbl="alignNode1" presStyleIdx="4" presStyleCnt="5">
        <dgm:presLayoutVars>
          <dgm:bulletEnabled val="1"/>
        </dgm:presLayoutVars>
      </dgm:prSet>
      <dgm:spPr/>
    </dgm:pt>
  </dgm:ptLst>
  <dgm:cxnLst>
    <dgm:cxn modelId="{E9F3FD13-7ED6-49F2-A0C3-DB9A82AE618F}" type="presOf" srcId="{D0B78875-D090-49CF-AF22-7AA43E6AE11E}" destId="{E085AAAC-32B1-428F-9501-3DEA91285397}" srcOrd="0" destOrd="0" presId="urn:microsoft.com/office/officeart/2016/7/layout/LinearBlockProcessNumbered"/>
    <dgm:cxn modelId="{9EA34315-E514-4258-B797-74B13C689F8E}" type="presOf" srcId="{35B0B85F-F44F-4ABE-9FDC-45E3DFB8E78C}" destId="{F824BDEB-8905-4126-BB68-B04D6425003F}" srcOrd="0" destOrd="0" presId="urn:microsoft.com/office/officeart/2016/7/layout/LinearBlockProcessNumbered"/>
    <dgm:cxn modelId="{E486BD18-2ECA-4413-9B00-D700D94ED6E3}" type="presOf" srcId="{5788E82E-9ED0-4BF1-83FA-89AC0EDD0C2D}" destId="{B0F80A7F-AC6C-482E-B9BD-23C06E51BC5B}" srcOrd="1" destOrd="0" presId="urn:microsoft.com/office/officeart/2016/7/layout/LinearBlockProcessNumbered"/>
    <dgm:cxn modelId="{42121826-BD68-47BF-8175-6B95AFBA5C0E}" type="presOf" srcId="{128B804C-DCB7-46A9-9C43-AC55F125CDCF}" destId="{72F005D0-DB51-481C-BDB2-CFA25C34004D}" srcOrd="1" destOrd="0" presId="urn:microsoft.com/office/officeart/2016/7/layout/LinearBlockProcessNumbered"/>
    <dgm:cxn modelId="{BAC8CA30-206B-418D-A9BB-B93C7001FF22}" type="presOf" srcId="{5C4ECBE1-7241-40E0-955A-0795D689FB3E}" destId="{8D5047AA-72FA-44B2-A079-A2B8E1D6782F}" srcOrd="1" destOrd="0" presId="urn:microsoft.com/office/officeart/2016/7/layout/LinearBlockProcessNumbered"/>
    <dgm:cxn modelId="{A36DC743-93BF-4B3B-9B05-20A3B0EA7530}" type="presOf" srcId="{B75C02C4-CB30-47FD-8D63-66DE2A94A113}" destId="{8FF1CB9C-2579-41DE-9E1B-874FF7EF3B95}" srcOrd="0" destOrd="0" presId="urn:microsoft.com/office/officeart/2016/7/layout/LinearBlockProcessNumbered"/>
    <dgm:cxn modelId="{D17BCC66-0B3D-49CD-93A3-D66D873530E8}" type="presOf" srcId="{128B804C-DCB7-46A9-9C43-AC55F125CDCF}" destId="{228D4A76-8783-4B1B-A2C2-1CCE383492A6}" srcOrd="0" destOrd="0" presId="urn:microsoft.com/office/officeart/2016/7/layout/LinearBlockProcessNumbered"/>
    <dgm:cxn modelId="{9DE3E647-97E6-49AF-B738-9222AAC1E64B}" type="presOf" srcId="{4C32DB5E-8814-4C50-87C7-CBEC9A698C4D}" destId="{3519AA46-7FBE-45A8-A75C-D6B9A825C6C6}" srcOrd="0" destOrd="0" presId="urn:microsoft.com/office/officeart/2016/7/layout/LinearBlockProcessNumbered"/>
    <dgm:cxn modelId="{30C93748-C1D5-4223-8B88-6A6147F2DE29}" type="presOf" srcId="{79C394D8-3AC5-4348-98BE-20B300FFE0F9}" destId="{1B6040D0-9E55-48CA-A6D2-F3EDF7035516}" srcOrd="0" destOrd="0" presId="urn:microsoft.com/office/officeart/2016/7/layout/LinearBlockProcessNumbered"/>
    <dgm:cxn modelId="{6315E95A-5B0D-4A2C-97A3-780BC8BEA6C9}" srcId="{35B0B85F-F44F-4ABE-9FDC-45E3DFB8E78C}" destId="{5C4ECBE1-7241-40E0-955A-0795D689FB3E}" srcOrd="4" destOrd="0" parTransId="{80C1AAAA-B822-4B33-9DF2-AEE30A78F830}" sibTransId="{79C394D8-3AC5-4348-98BE-20B300FFE0F9}"/>
    <dgm:cxn modelId="{139CC67F-5837-45C5-B4E0-E44C24FCF73B}" type="presOf" srcId="{D99F30E5-C1E2-4839-8EDD-A895B15F4CFE}" destId="{04C4665E-A267-441D-B1ED-3655A946FF90}" srcOrd="1" destOrd="0" presId="urn:microsoft.com/office/officeart/2016/7/layout/LinearBlockProcessNumbered"/>
    <dgm:cxn modelId="{FDAA5C85-9F3D-48AC-8830-BFCCE0238345}" type="presOf" srcId="{4C32DB5E-8814-4C50-87C7-CBEC9A698C4D}" destId="{6DB5ED39-58A9-4C3A-AE38-4C48A9BF1EEF}" srcOrd="1" destOrd="0" presId="urn:microsoft.com/office/officeart/2016/7/layout/LinearBlockProcessNumbered"/>
    <dgm:cxn modelId="{FD640F8B-097D-4F38-883D-57BE0E967DEE}" srcId="{35B0B85F-F44F-4ABE-9FDC-45E3DFB8E78C}" destId="{5788E82E-9ED0-4BF1-83FA-89AC0EDD0C2D}" srcOrd="3" destOrd="0" parTransId="{A7BC3EF4-A20F-44D0-9E2D-37B19AB327CA}" sibTransId="{C330BCBB-F6DA-463F-8B80-08663D3CF4EE}"/>
    <dgm:cxn modelId="{98A3DA8B-C6B8-422E-B257-53587A060370}" type="presOf" srcId="{D99F30E5-C1E2-4839-8EDD-A895B15F4CFE}" destId="{4F7E5E3A-ED69-4128-B7F6-00DFF6220C18}" srcOrd="0" destOrd="0" presId="urn:microsoft.com/office/officeart/2016/7/layout/LinearBlockProcessNumbered"/>
    <dgm:cxn modelId="{E45FA2A8-0D7F-4DD0-AAC4-EC5D190D66FA}" type="presOf" srcId="{5C4ECBE1-7241-40E0-955A-0795D689FB3E}" destId="{389AC769-1E9E-4334-A45D-95BF8C762F35}" srcOrd="0" destOrd="0" presId="urn:microsoft.com/office/officeart/2016/7/layout/LinearBlockProcessNumbered"/>
    <dgm:cxn modelId="{7146A0AD-73D9-4E95-800D-56068015ADF3}" srcId="{35B0B85F-F44F-4ABE-9FDC-45E3DFB8E78C}" destId="{4C32DB5E-8814-4C50-87C7-CBEC9A698C4D}" srcOrd="0" destOrd="0" parTransId="{20014E8F-4C0C-45F3-B6A7-36243034F66B}" sibTransId="{D0B78875-D090-49CF-AF22-7AA43E6AE11E}"/>
    <dgm:cxn modelId="{C381F4B1-5B9E-49BA-B77C-872920399B51}" type="presOf" srcId="{ED7544D0-B43B-4135-A6FA-794EA1EBC84A}" destId="{6221524C-DA9B-4151-9507-4C77C3C6ADDF}" srcOrd="0" destOrd="0" presId="urn:microsoft.com/office/officeart/2016/7/layout/LinearBlockProcessNumbered"/>
    <dgm:cxn modelId="{FEC0E2CC-CC44-421F-9680-8DFEB8C4B056}" type="presOf" srcId="{5788E82E-9ED0-4BF1-83FA-89AC0EDD0C2D}" destId="{72CEA55A-739F-4DD7-8090-E7C49F7BC0B1}" srcOrd="0" destOrd="0" presId="urn:microsoft.com/office/officeart/2016/7/layout/LinearBlockProcessNumbered"/>
    <dgm:cxn modelId="{5A429DCD-4BBC-4F6A-ABF9-75A187E2CC37}" srcId="{35B0B85F-F44F-4ABE-9FDC-45E3DFB8E78C}" destId="{128B804C-DCB7-46A9-9C43-AC55F125CDCF}" srcOrd="2" destOrd="0" parTransId="{5B35E878-F848-4D1E-A6E2-5792D699D48F}" sibTransId="{B75C02C4-CB30-47FD-8D63-66DE2A94A113}"/>
    <dgm:cxn modelId="{03A8AEE2-934B-4E6C-8BC8-9FD72A856B96}" type="presOf" srcId="{C330BCBB-F6DA-463F-8B80-08663D3CF4EE}" destId="{E92A16A1-C6A8-48B5-B2B6-F8B960E85719}" srcOrd="0" destOrd="0" presId="urn:microsoft.com/office/officeart/2016/7/layout/LinearBlockProcessNumbered"/>
    <dgm:cxn modelId="{1AAA9AE6-3D66-4FD0-8A31-4B4E9C98C64B}" srcId="{35B0B85F-F44F-4ABE-9FDC-45E3DFB8E78C}" destId="{D99F30E5-C1E2-4839-8EDD-A895B15F4CFE}" srcOrd="1" destOrd="0" parTransId="{74420E85-3303-4550-8A6F-E7B737990A36}" sibTransId="{ED7544D0-B43B-4135-A6FA-794EA1EBC84A}"/>
    <dgm:cxn modelId="{82FF23AC-F2AC-4318-8E48-5FA0542B3925}" type="presParOf" srcId="{F824BDEB-8905-4126-BB68-B04D6425003F}" destId="{0705E93C-EFA8-474A-B0F3-06DC36F4F1DC}" srcOrd="0" destOrd="0" presId="urn:microsoft.com/office/officeart/2016/7/layout/LinearBlockProcessNumbered"/>
    <dgm:cxn modelId="{39F068B9-1709-4C27-B60E-493074C8F4AE}" type="presParOf" srcId="{0705E93C-EFA8-474A-B0F3-06DC36F4F1DC}" destId="{3519AA46-7FBE-45A8-A75C-D6B9A825C6C6}" srcOrd="0" destOrd="0" presId="urn:microsoft.com/office/officeart/2016/7/layout/LinearBlockProcessNumbered"/>
    <dgm:cxn modelId="{F623DC2B-0B6C-4888-867D-7D8DF0856A43}" type="presParOf" srcId="{0705E93C-EFA8-474A-B0F3-06DC36F4F1DC}" destId="{E085AAAC-32B1-428F-9501-3DEA91285397}" srcOrd="1" destOrd="0" presId="urn:microsoft.com/office/officeart/2016/7/layout/LinearBlockProcessNumbered"/>
    <dgm:cxn modelId="{B21F6954-13D6-4F39-8DC8-5AEF42CE75ED}" type="presParOf" srcId="{0705E93C-EFA8-474A-B0F3-06DC36F4F1DC}" destId="{6DB5ED39-58A9-4C3A-AE38-4C48A9BF1EEF}" srcOrd="2" destOrd="0" presId="urn:microsoft.com/office/officeart/2016/7/layout/LinearBlockProcessNumbered"/>
    <dgm:cxn modelId="{8DEFB4D6-4059-44AC-A530-1C1FB3257427}" type="presParOf" srcId="{F824BDEB-8905-4126-BB68-B04D6425003F}" destId="{1AD0A0EC-AA16-410D-8C96-AE8B5F93E400}" srcOrd="1" destOrd="0" presId="urn:microsoft.com/office/officeart/2016/7/layout/LinearBlockProcessNumbered"/>
    <dgm:cxn modelId="{7E82DBDF-3E68-4753-B0B1-2B471BACD80E}" type="presParOf" srcId="{F824BDEB-8905-4126-BB68-B04D6425003F}" destId="{5359907C-64F4-4DCF-93D6-B33153489ED0}" srcOrd="2" destOrd="0" presId="urn:microsoft.com/office/officeart/2016/7/layout/LinearBlockProcessNumbered"/>
    <dgm:cxn modelId="{AB594138-6DCC-4B50-84A6-BF4DEACE432F}" type="presParOf" srcId="{5359907C-64F4-4DCF-93D6-B33153489ED0}" destId="{4F7E5E3A-ED69-4128-B7F6-00DFF6220C18}" srcOrd="0" destOrd="0" presId="urn:microsoft.com/office/officeart/2016/7/layout/LinearBlockProcessNumbered"/>
    <dgm:cxn modelId="{55EB91E6-9533-4D7E-9636-6F282A127B52}" type="presParOf" srcId="{5359907C-64F4-4DCF-93D6-B33153489ED0}" destId="{6221524C-DA9B-4151-9507-4C77C3C6ADDF}" srcOrd="1" destOrd="0" presId="urn:microsoft.com/office/officeart/2016/7/layout/LinearBlockProcessNumbered"/>
    <dgm:cxn modelId="{15514E6C-8B72-46A0-8CFE-54273B986CAE}" type="presParOf" srcId="{5359907C-64F4-4DCF-93D6-B33153489ED0}" destId="{04C4665E-A267-441D-B1ED-3655A946FF90}" srcOrd="2" destOrd="0" presId="urn:microsoft.com/office/officeart/2016/7/layout/LinearBlockProcessNumbered"/>
    <dgm:cxn modelId="{B473ED74-E5C5-4EF9-88C6-E451E1699F02}" type="presParOf" srcId="{F824BDEB-8905-4126-BB68-B04D6425003F}" destId="{A5FDFC7D-2F42-4C9C-BB44-BD585491AD39}" srcOrd="3" destOrd="0" presId="urn:microsoft.com/office/officeart/2016/7/layout/LinearBlockProcessNumbered"/>
    <dgm:cxn modelId="{4BB28AAD-7837-41E6-9F02-54FD39018FB4}" type="presParOf" srcId="{F824BDEB-8905-4126-BB68-B04D6425003F}" destId="{86583AEE-13AA-4CAB-ABE9-2A43FAC5A52D}" srcOrd="4" destOrd="0" presId="urn:microsoft.com/office/officeart/2016/7/layout/LinearBlockProcessNumbered"/>
    <dgm:cxn modelId="{BC9D87D4-33F4-47A6-87BC-BC9AE27BA771}" type="presParOf" srcId="{86583AEE-13AA-4CAB-ABE9-2A43FAC5A52D}" destId="{228D4A76-8783-4B1B-A2C2-1CCE383492A6}" srcOrd="0" destOrd="0" presId="urn:microsoft.com/office/officeart/2016/7/layout/LinearBlockProcessNumbered"/>
    <dgm:cxn modelId="{FDAB4451-4BD1-45F8-A45F-C7594216825F}" type="presParOf" srcId="{86583AEE-13AA-4CAB-ABE9-2A43FAC5A52D}" destId="{8FF1CB9C-2579-41DE-9E1B-874FF7EF3B95}" srcOrd="1" destOrd="0" presId="urn:microsoft.com/office/officeart/2016/7/layout/LinearBlockProcessNumbered"/>
    <dgm:cxn modelId="{2AD9D1D8-87CA-4392-B8C6-7D043A486790}" type="presParOf" srcId="{86583AEE-13AA-4CAB-ABE9-2A43FAC5A52D}" destId="{72F005D0-DB51-481C-BDB2-CFA25C34004D}" srcOrd="2" destOrd="0" presId="urn:microsoft.com/office/officeart/2016/7/layout/LinearBlockProcessNumbered"/>
    <dgm:cxn modelId="{A53340E3-2483-49D8-BDE0-CF4616B5CA1E}" type="presParOf" srcId="{F824BDEB-8905-4126-BB68-B04D6425003F}" destId="{2F0FE504-6309-4824-870B-688689691C46}" srcOrd="5" destOrd="0" presId="urn:microsoft.com/office/officeart/2016/7/layout/LinearBlockProcessNumbered"/>
    <dgm:cxn modelId="{44A5D2EA-0C5F-486E-858F-2CE05A884CF3}" type="presParOf" srcId="{F824BDEB-8905-4126-BB68-B04D6425003F}" destId="{8B830E5D-6821-49EF-8C68-9946928B1CF0}" srcOrd="6" destOrd="0" presId="urn:microsoft.com/office/officeart/2016/7/layout/LinearBlockProcessNumbered"/>
    <dgm:cxn modelId="{FE7CEEB2-1740-43F5-8BAB-91CDC0598BF9}" type="presParOf" srcId="{8B830E5D-6821-49EF-8C68-9946928B1CF0}" destId="{72CEA55A-739F-4DD7-8090-E7C49F7BC0B1}" srcOrd="0" destOrd="0" presId="urn:microsoft.com/office/officeart/2016/7/layout/LinearBlockProcessNumbered"/>
    <dgm:cxn modelId="{64390106-F2FC-498C-A1A5-70E334A3E703}" type="presParOf" srcId="{8B830E5D-6821-49EF-8C68-9946928B1CF0}" destId="{E92A16A1-C6A8-48B5-B2B6-F8B960E85719}" srcOrd="1" destOrd="0" presId="urn:microsoft.com/office/officeart/2016/7/layout/LinearBlockProcessNumbered"/>
    <dgm:cxn modelId="{71D27E2B-5F90-41FF-96B2-DD2B721E96F0}" type="presParOf" srcId="{8B830E5D-6821-49EF-8C68-9946928B1CF0}" destId="{B0F80A7F-AC6C-482E-B9BD-23C06E51BC5B}" srcOrd="2" destOrd="0" presId="urn:microsoft.com/office/officeart/2016/7/layout/LinearBlockProcessNumbered"/>
    <dgm:cxn modelId="{80A06C03-F245-4251-BA4D-5CB703894284}" type="presParOf" srcId="{F824BDEB-8905-4126-BB68-B04D6425003F}" destId="{86BE61E3-4B87-4393-A231-8F7BC66133F8}" srcOrd="7" destOrd="0" presId="urn:microsoft.com/office/officeart/2016/7/layout/LinearBlockProcessNumbered"/>
    <dgm:cxn modelId="{2CF25EE8-6E0B-4652-83A9-872FEF4AFF66}" type="presParOf" srcId="{F824BDEB-8905-4126-BB68-B04D6425003F}" destId="{D6333786-7D57-47C7-B59C-DD07274CC9BB}" srcOrd="8" destOrd="0" presId="urn:microsoft.com/office/officeart/2016/7/layout/LinearBlockProcessNumbered"/>
    <dgm:cxn modelId="{F2E2263D-2F50-4E54-878F-74665BB49168}" type="presParOf" srcId="{D6333786-7D57-47C7-B59C-DD07274CC9BB}" destId="{389AC769-1E9E-4334-A45D-95BF8C762F35}" srcOrd="0" destOrd="0" presId="urn:microsoft.com/office/officeart/2016/7/layout/LinearBlockProcessNumbered"/>
    <dgm:cxn modelId="{7DC96F6A-0AF8-4798-ADE0-C3FE4C903CD0}" type="presParOf" srcId="{D6333786-7D57-47C7-B59C-DD07274CC9BB}" destId="{1B6040D0-9E55-48CA-A6D2-F3EDF7035516}" srcOrd="1" destOrd="0" presId="urn:microsoft.com/office/officeart/2016/7/layout/LinearBlockProcessNumbered"/>
    <dgm:cxn modelId="{E5684930-05FC-47AB-92A0-06A062DDD9E8}" type="presParOf" srcId="{D6333786-7D57-47C7-B59C-DD07274CC9BB}" destId="{8D5047AA-72FA-44B2-A079-A2B8E1D6782F}"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6639C1-EF8A-4237-B780-38D039F0257F}" type="doc">
      <dgm:prSet loTypeId="urn:microsoft.com/office/officeart/2016/7/layout/BasicLinearProcessNumbered" loCatId="process" qsTypeId="urn:microsoft.com/office/officeart/2005/8/quickstyle/simple1" qsCatId="simple" csTypeId="urn:microsoft.com/office/officeart/2005/8/colors/colorful1" csCatId="colorful" phldr="1"/>
      <dgm:spPr/>
      <dgm:t>
        <a:bodyPr/>
        <a:lstStyle/>
        <a:p>
          <a:endParaRPr lang="en-US"/>
        </a:p>
      </dgm:t>
    </dgm:pt>
    <dgm:pt modelId="{FDFFC5ED-F389-41A7-804D-CEF3215845FD}">
      <dgm:prSet/>
      <dgm:spPr/>
      <dgm:t>
        <a:bodyPr/>
        <a:lstStyle/>
        <a:p>
          <a:pPr algn="ctr"/>
          <a:r>
            <a:rPr lang="en-GB" dirty="0"/>
            <a:t>Adaptive/local thresholding</a:t>
          </a:r>
          <a:endParaRPr lang="en-US" dirty="0"/>
        </a:p>
      </dgm:t>
    </dgm:pt>
    <dgm:pt modelId="{6E9FB4F1-0174-4F6C-8A8F-84E5E3944FD0}" type="parTrans" cxnId="{64A6DB38-89D1-4214-9125-34A78F08A014}">
      <dgm:prSet/>
      <dgm:spPr/>
      <dgm:t>
        <a:bodyPr/>
        <a:lstStyle/>
        <a:p>
          <a:endParaRPr lang="en-US"/>
        </a:p>
      </dgm:t>
    </dgm:pt>
    <dgm:pt modelId="{F248165D-FC0F-4D7F-BCB2-A1D1317115F8}" type="sibTrans" cxnId="{64A6DB38-89D1-4214-9125-34A78F08A014}">
      <dgm:prSet phldrT="1" phldr="0"/>
      <dgm:spPr/>
      <dgm:t>
        <a:bodyPr/>
        <a:lstStyle/>
        <a:p>
          <a:r>
            <a:rPr lang="en-US"/>
            <a:t>1</a:t>
          </a:r>
        </a:p>
      </dgm:t>
    </dgm:pt>
    <dgm:pt modelId="{80A85E35-A4CF-4B4B-B93D-5A6EF0CE0727}">
      <dgm:prSet/>
      <dgm:spPr/>
      <dgm:t>
        <a:bodyPr/>
        <a:lstStyle/>
        <a:p>
          <a:pPr algn="ctr"/>
          <a:r>
            <a:rPr lang="en-GB" dirty="0"/>
            <a:t>Denoising (optional) using Non-Local means</a:t>
          </a:r>
          <a:endParaRPr lang="en-US" dirty="0"/>
        </a:p>
      </dgm:t>
    </dgm:pt>
    <dgm:pt modelId="{8789D997-E2A6-40D9-897F-B2318497E66B}" type="parTrans" cxnId="{D5356525-5D49-4EF2-A86C-AC90C6352106}">
      <dgm:prSet/>
      <dgm:spPr/>
      <dgm:t>
        <a:bodyPr/>
        <a:lstStyle/>
        <a:p>
          <a:endParaRPr lang="en-US"/>
        </a:p>
      </dgm:t>
    </dgm:pt>
    <dgm:pt modelId="{58BB5114-9663-4D6D-A628-9104F9A22FBE}" type="sibTrans" cxnId="{D5356525-5D49-4EF2-A86C-AC90C6352106}">
      <dgm:prSet phldrT="2" phldr="0"/>
      <dgm:spPr/>
      <dgm:t>
        <a:bodyPr/>
        <a:lstStyle/>
        <a:p>
          <a:r>
            <a:rPr lang="en-US"/>
            <a:t>2</a:t>
          </a:r>
        </a:p>
      </dgm:t>
    </dgm:pt>
    <dgm:pt modelId="{F02C28B3-CAD9-403E-9BB3-35CC86EEF395}">
      <dgm:prSet/>
      <dgm:spPr/>
      <dgm:t>
        <a:bodyPr/>
        <a:lstStyle/>
        <a:p>
          <a:pPr algn="ctr"/>
          <a:r>
            <a:rPr lang="en-GB" dirty="0"/>
            <a:t>Skew correction (optional) using projection profile method</a:t>
          </a:r>
          <a:endParaRPr lang="en-US" dirty="0"/>
        </a:p>
      </dgm:t>
    </dgm:pt>
    <dgm:pt modelId="{6F867164-2A8D-452A-B2CE-5A943CBDF397}" type="parTrans" cxnId="{531364A7-BC4F-49ED-94AE-40F59074A37F}">
      <dgm:prSet/>
      <dgm:spPr/>
      <dgm:t>
        <a:bodyPr/>
        <a:lstStyle/>
        <a:p>
          <a:endParaRPr lang="en-US"/>
        </a:p>
      </dgm:t>
    </dgm:pt>
    <dgm:pt modelId="{6356EE2D-8124-4E17-8B2A-8643E40AD765}" type="sibTrans" cxnId="{531364A7-BC4F-49ED-94AE-40F59074A37F}">
      <dgm:prSet phldrT="3" phldr="0"/>
      <dgm:spPr/>
      <dgm:t>
        <a:bodyPr/>
        <a:lstStyle/>
        <a:p>
          <a:r>
            <a:rPr lang="en-US"/>
            <a:t>3</a:t>
          </a:r>
        </a:p>
      </dgm:t>
    </dgm:pt>
    <dgm:pt modelId="{1766D677-837B-473A-B66A-03F19E71DACE}" type="pres">
      <dgm:prSet presAssocID="{9E6639C1-EF8A-4237-B780-38D039F0257F}" presName="Name0" presStyleCnt="0">
        <dgm:presLayoutVars>
          <dgm:animLvl val="lvl"/>
          <dgm:resizeHandles val="exact"/>
        </dgm:presLayoutVars>
      </dgm:prSet>
      <dgm:spPr/>
    </dgm:pt>
    <dgm:pt modelId="{FC5B7136-33CD-4F81-8B0D-818BD9F163D6}" type="pres">
      <dgm:prSet presAssocID="{FDFFC5ED-F389-41A7-804D-CEF3215845FD}" presName="compositeNode" presStyleCnt="0">
        <dgm:presLayoutVars>
          <dgm:bulletEnabled val="1"/>
        </dgm:presLayoutVars>
      </dgm:prSet>
      <dgm:spPr/>
    </dgm:pt>
    <dgm:pt modelId="{9774C2EF-80FA-4DC3-968D-D60F96B96A55}" type="pres">
      <dgm:prSet presAssocID="{FDFFC5ED-F389-41A7-804D-CEF3215845FD}" presName="bgRect" presStyleLbl="bgAccFollowNode1" presStyleIdx="0" presStyleCnt="3"/>
      <dgm:spPr/>
    </dgm:pt>
    <dgm:pt modelId="{0C931A66-7C3E-4F02-AC13-8E76280F6E83}" type="pres">
      <dgm:prSet presAssocID="{F248165D-FC0F-4D7F-BCB2-A1D1317115F8}" presName="sibTransNodeCircle" presStyleLbl="alignNode1" presStyleIdx="0" presStyleCnt="6">
        <dgm:presLayoutVars>
          <dgm:chMax val="0"/>
          <dgm:bulletEnabled/>
        </dgm:presLayoutVars>
      </dgm:prSet>
      <dgm:spPr/>
    </dgm:pt>
    <dgm:pt modelId="{A0C120B7-5A19-4F69-ACDE-0F3D72BF78F4}" type="pres">
      <dgm:prSet presAssocID="{FDFFC5ED-F389-41A7-804D-CEF3215845FD}" presName="bottomLine" presStyleLbl="alignNode1" presStyleIdx="1" presStyleCnt="6">
        <dgm:presLayoutVars/>
      </dgm:prSet>
      <dgm:spPr/>
    </dgm:pt>
    <dgm:pt modelId="{19FF3848-17C3-4B5C-B146-AEA349FA6916}" type="pres">
      <dgm:prSet presAssocID="{FDFFC5ED-F389-41A7-804D-CEF3215845FD}" presName="nodeText" presStyleLbl="bgAccFollowNode1" presStyleIdx="0" presStyleCnt="3">
        <dgm:presLayoutVars>
          <dgm:bulletEnabled val="1"/>
        </dgm:presLayoutVars>
      </dgm:prSet>
      <dgm:spPr/>
    </dgm:pt>
    <dgm:pt modelId="{66292273-4E61-490F-A8E4-E46B6BEED0A9}" type="pres">
      <dgm:prSet presAssocID="{F248165D-FC0F-4D7F-BCB2-A1D1317115F8}" presName="sibTrans" presStyleCnt="0"/>
      <dgm:spPr/>
    </dgm:pt>
    <dgm:pt modelId="{5CF587B2-C307-451C-9243-1D68A5DE8482}" type="pres">
      <dgm:prSet presAssocID="{80A85E35-A4CF-4B4B-B93D-5A6EF0CE0727}" presName="compositeNode" presStyleCnt="0">
        <dgm:presLayoutVars>
          <dgm:bulletEnabled val="1"/>
        </dgm:presLayoutVars>
      </dgm:prSet>
      <dgm:spPr/>
    </dgm:pt>
    <dgm:pt modelId="{8459370E-25B9-44D9-B0D5-587EB321F9A6}" type="pres">
      <dgm:prSet presAssocID="{80A85E35-A4CF-4B4B-B93D-5A6EF0CE0727}" presName="bgRect" presStyleLbl="bgAccFollowNode1" presStyleIdx="1" presStyleCnt="3"/>
      <dgm:spPr/>
    </dgm:pt>
    <dgm:pt modelId="{CBAE49E7-0ADD-4867-BD9A-A2B626CD8EF2}" type="pres">
      <dgm:prSet presAssocID="{58BB5114-9663-4D6D-A628-9104F9A22FBE}" presName="sibTransNodeCircle" presStyleLbl="alignNode1" presStyleIdx="2" presStyleCnt="6">
        <dgm:presLayoutVars>
          <dgm:chMax val="0"/>
          <dgm:bulletEnabled/>
        </dgm:presLayoutVars>
      </dgm:prSet>
      <dgm:spPr/>
    </dgm:pt>
    <dgm:pt modelId="{7B1CAE7A-B93A-4D4F-9536-64EF8BD86B76}" type="pres">
      <dgm:prSet presAssocID="{80A85E35-A4CF-4B4B-B93D-5A6EF0CE0727}" presName="bottomLine" presStyleLbl="alignNode1" presStyleIdx="3" presStyleCnt="6">
        <dgm:presLayoutVars/>
      </dgm:prSet>
      <dgm:spPr/>
    </dgm:pt>
    <dgm:pt modelId="{60C4B96C-794E-4D2A-9DDA-761CA2D364BB}" type="pres">
      <dgm:prSet presAssocID="{80A85E35-A4CF-4B4B-B93D-5A6EF0CE0727}" presName="nodeText" presStyleLbl="bgAccFollowNode1" presStyleIdx="1" presStyleCnt="3">
        <dgm:presLayoutVars>
          <dgm:bulletEnabled val="1"/>
        </dgm:presLayoutVars>
      </dgm:prSet>
      <dgm:spPr/>
    </dgm:pt>
    <dgm:pt modelId="{5648EBBA-7589-426D-9D8F-41A639C0A864}" type="pres">
      <dgm:prSet presAssocID="{58BB5114-9663-4D6D-A628-9104F9A22FBE}" presName="sibTrans" presStyleCnt="0"/>
      <dgm:spPr/>
    </dgm:pt>
    <dgm:pt modelId="{BF670E16-B80D-43D2-B7B0-100F45C143B5}" type="pres">
      <dgm:prSet presAssocID="{F02C28B3-CAD9-403E-9BB3-35CC86EEF395}" presName="compositeNode" presStyleCnt="0">
        <dgm:presLayoutVars>
          <dgm:bulletEnabled val="1"/>
        </dgm:presLayoutVars>
      </dgm:prSet>
      <dgm:spPr/>
    </dgm:pt>
    <dgm:pt modelId="{4E55A765-94A2-4B5D-AB2D-DE4974C49D98}" type="pres">
      <dgm:prSet presAssocID="{F02C28B3-CAD9-403E-9BB3-35CC86EEF395}" presName="bgRect" presStyleLbl="bgAccFollowNode1" presStyleIdx="2" presStyleCnt="3"/>
      <dgm:spPr/>
    </dgm:pt>
    <dgm:pt modelId="{C50D7F21-E8B4-4275-817E-2D85A63C0375}" type="pres">
      <dgm:prSet presAssocID="{6356EE2D-8124-4E17-8B2A-8643E40AD765}" presName="sibTransNodeCircle" presStyleLbl="alignNode1" presStyleIdx="4" presStyleCnt="6">
        <dgm:presLayoutVars>
          <dgm:chMax val="0"/>
          <dgm:bulletEnabled/>
        </dgm:presLayoutVars>
      </dgm:prSet>
      <dgm:spPr/>
    </dgm:pt>
    <dgm:pt modelId="{41C26377-690E-4914-A7D5-79E6E916D4B1}" type="pres">
      <dgm:prSet presAssocID="{F02C28B3-CAD9-403E-9BB3-35CC86EEF395}" presName="bottomLine" presStyleLbl="alignNode1" presStyleIdx="5" presStyleCnt="6">
        <dgm:presLayoutVars/>
      </dgm:prSet>
      <dgm:spPr/>
    </dgm:pt>
    <dgm:pt modelId="{70B03622-E87B-42E7-817C-11F4E6BD9A17}" type="pres">
      <dgm:prSet presAssocID="{F02C28B3-CAD9-403E-9BB3-35CC86EEF395}" presName="nodeText" presStyleLbl="bgAccFollowNode1" presStyleIdx="2" presStyleCnt="3">
        <dgm:presLayoutVars>
          <dgm:bulletEnabled val="1"/>
        </dgm:presLayoutVars>
      </dgm:prSet>
      <dgm:spPr/>
    </dgm:pt>
  </dgm:ptLst>
  <dgm:cxnLst>
    <dgm:cxn modelId="{DC85EA01-03B3-4CDC-885B-BB599B737A93}" type="presOf" srcId="{F02C28B3-CAD9-403E-9BB3-35CC86EEF395}" destId="{4E55A765-94A2-4B5D-AB2D-DE4974C49D98}" srcOrd="0" destOrd="0" presId="urn:microsoft.com/office/officeart/2016/7/layout/BasicLinearProcessNumbered"/>
    <dgm:cxn modelId="{62D04D16-FDE0-4A46-AE49-A4EC6DDBA7D8}" type="presOf" srcId="{9E6639C1-EF8A-4237-B780-38D039F0257F}" destId="{1766D677-837B-473A-B66A-03F19E71DACE}" srcOrd="0" destOrd="0" presId="urn:microsoft.com/office/officeart/2016/7/layout/BasicLinearProcessNumbered"/>
    <dgm:cxn modelId="{D5356525-5D49-4EF2-A86C-AC90C6352106}" srcId="{9E6639C1-EF8A-4237-B780-38D039F0257F}" destId="{80A85E35-A4CF-4B4B-B93D-5A6EF0CE0727}" srcOrd="1" destOrd="0" parTransId="{8789D997-E2A6-40D9-897F-B2318497E66B}" sibTransId="{58BB5114-9663-4D6D-A628-9104F9A22FBE}"/>
    <dgm:cxn modelId="{2F4E4736-CDCA-42A2-A684-0950693D5716}" type="presOf" srcId="{80A85E35-A4CF-4B4B-B93D-5A6EF0CE0727}" destId="{8459370E-25B9-44D9-B0D5-587EB321F9A6}" srcOrd="0" destOrd="0" presId="urn:microsoft.com/office/officeart/2016/7/layout/BasicLinearProcessNumbered"/>
    <dgm:cxn modelId="{64A6DB38-89D1-4214-9125-34A78F08A014}" srcId="{9E6639C1-EF8A-4237-B780-38D039F0257F}" destId="{FDFFC5ED-F389-41A7-804D-CEF3215845FD}" srcOrd="0" destOrd="0" parTransId="{6E9FB4F1-0174-4F6C-8A8F-84E5E3944FD0}" sibTransId="{F248165D-FC0F-4D7F-BCB2-A1D1317115F8}"/>
    <dgm:cxn modelId="{1AD7545B-841A-47CC-96B1-D4572DF336E5}" type="presOf" srcId="{FDFFC5ED-F389-41A7-804D-CEF3215845FD}" destId="{19FF3848-17C3-4B5C-B146-AEA349FA6916}" srcOrd="1" destOrd="0" presId="urn:microsoft.com/office/officeart/2016/7/layout/BasicLinearProcessNumbered"/>
    <dgm:cxn modelId="{82F0BD5C-4752-486C-9F1E-A69FFFD0B5EA}" type="presOf" srcId="{FDFFC5ED-F389-41A7-804D-CEF3215845FD}" destId="{9774C2EF-80FA-4DC3-968D-D60F96B96A55}" srcOrd="0" destOrd="0" presId="urn:microsoft.com/office/officeart/2016/7/layout/BasicLinearProcessNumbered"/>
    <dgm:cxn modelId="{AE2C3466-6861-40BC-839B-6B70D1BF4A27}" type="presOf" srcId="{80A85E35-A4CF-4B4B-B93D-5A6EF0CE0727}" destId="{60C4B96C-794E-4D2A-9DDA-761CA2D364BB}" srcOrd="1" destOrd="0" presId="urn:microsoft.com/office/officeart/2016/7/layout/BasicLinearProcessNumbered"/>
    <dgm:cxn modelId="{FF094C66-08E2-46A9-A0AE-5C9D5D0D10DF}" type="presOf" srcId="{58BB5114-9663-4D6D-A628-9104F9A22FBE}" destId="{CBAE49E7-0ADD-4867-BD9A-A2B626CD8EF2}" srcOrd="0" destOrd="0" presId="urn:microsoft.com/office/officeart/2016/7/layout/BasicLinearProcessNumbered"/>
    <dgm:cxn modelId="{A0C30CA4-5059-4429-B482-8745FC2EF55F}" type="presOf" srcId="{F02C28B3-CAD9-403E-9BB3-35CC86EEF395}" destId="{70B03622-E87B-42E7-817C-11F4E6BD9A17}" srcOrd="1" destOrd="0" presId="urn:microsoft.com/office/officeart/2016/7/layout/BasicLinearProcessNumbered"/>
    <dgm:cxn modelId="{531364A7-BC4F-49ED-94AE-40F59074A37F}" srcId="{9E6639C1-EF8A-4237-B780-38D039F0257F}" destId="{F02C28B3-CAD9-403E-9BB3-35CC86EEF395}" srcOrd="2" destOrd="0" parTransId="{6F867164-2A8D-452A-B2CE-5A943CBDF397}" sibTransId="{6356EE2D-8124-4E17-8B2A-8643E40AD765}"/>
    <dgm:cxn modelId="{FD9C36BD-991B-4A59-A9BD-4D6A61A5F490}" type="presOf" srcId="{F248165D-FC0F-4D7F-BCB2-A1D1317115F8}" destId="{0C931A66-7C3E-4F02-AC13-8E76280F6E83}" srcOrd="0" destOrd="0" presId="urn:microsoft.com/office/officeart/2016/7/layout/BasicLinearProcessNumbered"/>
    <dgm:cxn modelId="{78AFCCE3-1810-4723-A693-A0639BECFD27}" type="presOf" srcId="{6356EE2D-8124-4E17-8B2A-8643E40AD765}" destId="{C50D7F21-E8B4-4275-817E-2D85A63C0375}" srcOrd="0" destOrd="0" presId="urn:microsoft.com/office/officeart/2016/7/layout/BasicLinearProcessNumbered"/>
    <dgm:cxn modelId="{7F0CDFF3-CF4E-4B86-B873-6B41197F5A29}" type="presParOf" srcId="{1766D677-837B-473A-B66A-03F19E71DACE}" destId="{FC5B7136-33CD-4F81-8B0D-818BD9F163D6}" srcOrd="0" destOrd="0" presId="urn:microsoft.com/office/officeart/2016/7/layout/BasicLinearProcessNumbered"/>
    <dgm:cxn modelId="{932A650D-8908-42F7-91DE-8965DADDF80D}" type="presParOf" srcId="{FC5B7136-33CD-4F81-8B0D-818BD9F163D6}" destId="{9774C2EF-80FA-4DC3-968D-D60F96B96A55}" srcOrd="0" destOrd="0" presId="urn:microsoft.com/office/officeart/2016/7/layout/BasicLinearProcessNumbered"/>
    <dgm:cxn modelId="{8707E4E5-4FBB-4FF2-9856-C6897198ACCE}" type="presParOf" srcId="{FC5B7136-33CD-4F81-8B0D-818BD9F163D6}" destId="{0C931A66-7C3E-4F02-AC13-8E76280F6E83}" srcOrd="1" destOrd="0" presId="urn:microsoft.com/office/officeart/2016/7/layout/BasicLinearProcessNumbered"/>
    <dgm:cxn modelId="{7633D7FB-A2BF-4898-9DBC-07AEEBCDDFEF}" type="presParOf" srcId="{FC5B7136-33CD-4F81-8B0D-818BD9F163D6}" destId="{A0C120B7-5A19-4F69-ACDE-0F3D72BF78F4}" srcOrd="2" destOrd="0" presId="urn:microsoft.com/office/officeart/2016/7/layout/BasicLinearProcessNumbered"/>
    <dgm:cxn modelId="{3D5F73E5-2E2C-4519-BC4A-FBA4323D94A8}" type="presParOf" srcId="{FC5B7136-33CD-4F81-8B0D-818BD9F163D6}" destId="{19FF3848-17C3-4B5C-B146-AEA349FA6916}" srcOrd="3" destOrd="0" presId="urn:microsoft.com/office/officeart/2016/7/layout/BasicLinearProcessNumbered"/>
    <dgm:cxn modelId="{D8816031-3C53-401D-84E4-CFF7E68A4AEA}" type="presParOf" srcId="{1766D677-837B-473A-B66A-03F19E71DACE}" destId="{66292273-4E61-490F-A8E4-E46B6BEED0A9}" srcOrd="1" destOrd="0" presId="urn:microsoft.com/office/officeart/2016/7/layout/BasicLinearProcessNumbered"/>
    <dgm:cxn modelId="{23757413-E961-46B0-BF5F-2DE6CAE97BE1}" type="presParOf" srcId="{1766D677-837B-473A-B66A-03F19E71DACE}" destId="{5CF587B2-C307-451C-9243-1D68A5DE8482}" srcOrd="2" destOrd="0" presId="urn:microsoft.com/office/officeart/2016/7/layout/BasicLinearProcessNumbered"/>
    <dgm:cxn modelId="{1EDD8D62-7915-44C2-A7F6-0A6503F781A9}" type="presParOf" srcId="{5CF587B2-C307-451C-9243-1D68A5DE8482}" destId="{8459370E-25B9-44D9-B0D5-587EB321F9A6}" srcOrd="0" destOrd="0" presId="urn:microsoft.com/office/officeart/2016/7/layout/BasicLinearProcessNumbered"/>
    <dgm:cxn modelId="{755D46DD-2ECD-48ED-BD2D-D7E9B9BFBF23}" type="presParOf" srcId="{5CF587B2-C307-451C-9243-1D68A5DE8482}" destId="{CBAE49E7-0ADD-4867-BD9A-A2B626CD8EF2}" srcOrd="1" destOrd="0" presId="urn:microsoft.com/office/officeart/2016/7/layout/BasicLinearProcessNumbered"/>
    <dgm:cxn modelId="{4DD26BBB-F6C1-4E76-9B99-53321A49E0EF}" type="presParOf" srcId="{5CF587B2-C307-451C-9243-1D68A5DE8482}" destId="{7B1CAE7A-B93A-4D4F-9536-64EF8BD86B76}" srcOrd="2" destOrd="0" presId="urn:microsoft.com/office/officeart/2016/7/layout/BasicLinearProcessNumbered"/>
    <dgm:cxn modelId="{32EC89E2-0A8D-4998-ACFC-983F8D8028B5}" type="presParOf" srcId="{5CF587B2-C307-451C-9243-1D68A5DE8482}" destId="{60C4B96C-794E-4D2A-9DDA-761CA2D364BB}" srcOrd="3" destOrd="0" presId="urn:microsoft.com/office/officeart/2016/7/layout/BasicLinearProcessNumbered"/>
    <dgm:cxn modelId="{87DE1019-D4B4-4807-A70B-4DD261E5BCE4}" type="presParOf" srcId="{1766D677-837B-473A-B66A-03F19E71DACE}" destId="{5648EBBA-7589-426D-9D8F-41A639C0A864}" srcOrd="3" destOrd="0" presId="urn:microsoft.com/office/officeart/2016/7/layout/BasicLinearProcessNumbered"/>
    <dgm:cxn modelId="{BF6622B8-26F9-4D12-AFA5-3CCA3F5BDB19}" type="presParOf" srcId="{1766D677-837B-473A-B66A-03F19E71DACE}" destId="{BF670E16-B80D-43D2-B7B0-100F45C143B5}" srcOrd="4" destOrd="0" presId="urn:microsoft.com/office/officeart/2016/7/layout/BasicLinearProcessNumbered"/>
    <dgm:cxn modelId="{F38C210F-DC13-4AEE-B853-632CBDA3E9FB}" type="presParOf" srcId="{BF670E16-B80D-43D2-B7B0-100F45C143B5}" destId="{4E55A765-94A2-4B5D-AB2D-DE4974C49D98}" srcOrd="0" destOrd="0" presId="urn:microsoft.com/office/officeart/2016/7/layout/BasicLinearProcessNumbered"/>
    <dgm:cxn modelId="{39BD8215-C64A-45F6-968B-B0CF21BA151F}" type="presParOf" srcId="{BF670E16-B80D-43D2-B7B0-100F45C143B5}" destId="{C50D7F21-E8B4-4275-817E-2D85A63C0375}" srcOrd="1" destOrd="0" presId="urn:microsoft.com/office/officeart/2016/7/layout/BasicLinearProcessNumbered"/>
    <dgm:cxn modelId="{8CA3D4A7-0D5A-49E1-9118-598628D424DC}" type="presParOf" srcId="{BF670E16-B80D-43D2-B7B0-100F45C143B5}" destId="{41C26377-690E-4914-A7D5-79E6E916D4B1}" srcOrd="2" destOrd="0" presId="urn:microsoft.com/office/officeart/2016/7/layout/BasicLinearProcessNumbered"/>
    <dgm:cxn modelId="{1DC988A9-CE04-4457-B922-F74AC244BFCB}" type="presParOf" srcId="{BF670E16-B80D-43D2-B7B0-100F45C143B5}" destId="{70B03622-E87B-42E7-817C-11F4E6BD9A17}"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0FDEFB-134B-4FE3-9723-89CA193A795B}" type="doc">
      <dgm:prSet loTypeId="urn:microsoft.com/office/officeart/2005/8/layout/process4" loCatId="process" qsTypeId="urn:microsoft.com/office/officeart/2005/8/quickstyle/simple1" qsCatId="simple" csTypeId="urn:microsoft.com/office/officeart/2005/8/colors/colorful1" csCatId="colorful" phldr="1"/>
      <dgm:spPr/>
      <dgm:t>
        <a:bodyPr/>
        <a:lstStyle/>
        <a:p>
          <a:endParaRPr lang="en-US"/>
        </a:p>
      </dgm:t>
    </dgm:pt>
    <dgm:pt modelId="{99888A40-8202-45C2-BAC1-2DB11193BA00}">
      <dgm:prSet/>
      <dgm:spPr/>
      <dgm:t>
        <a:bodyPr/>
        <a:lstStyle/>
        <a:p>
          <a:r>
            <a:rPr lang="en-GB" dirty="0"/>
            <a:t>Line Segmentation is done by looking for local minima in row-wise histogram</a:t>
          </a:r>
          <a:endParaRPr lang="en-US" dirty="0"/>
        </a:p>
      </dgm:t>
    </dgm:pt>
    <dgm:pt modelId="{6147A253-C4A2-4885-98BD-82D70B5C34D8}" type="parTrans" cxnId="{DEF7FBD8-ABF9-44D5-8F9C-EDF0A0112A53}">
      <dgm:prSet/>
      <dgm:spPr/>
      <dgm:t>
        <a:bodyPr/>
        <a:lstStyle/>
        <a:p>
          <a:endParaRPr lang="en-US"/>
        </a:p>
      </dgm:t>
    </dgm:pt>
    <dgm:pt modelId="{B4DCF30E-D420-4175-86DC-C54B8A1A4647}" type="sibTrans" cxnId="{DEF7FBD8-ABF9-44D5-8F9C-EDF0A0112A53}">
      <dgm:prSet/>
      <dgm:spPr/>
      <dgm:t>
        <a:bodyPr/>
        <a:lstStyle/>
        <a:p>
          <a:endParaRPr lang="en-US"/>
        </a:p>
      </dgm:t>
    </dgm:pt>
    <dgm:pt modelId="{728B1E01-2019-4A3D-973B-E960A15A0F3E}">
      <dgm:prSet/>
      <dgm:spPr/>
      <dgm:t>
        <a:bodyPr/>
        <a:lstStyle/>
        <a:p>
          <a:r>
            <a:rPr lang="en-GB" dirty="0"/>
            <a:t>Word Segmentation is achieved by looking at contiguous spaces in the column-wise histogram. I used k-means clustering to differentiate between the word spacing and the line spacing</a:t>
          </a:r>
          <a:endParaRPr lang="en-US" dirty="0"/>
        </a:p>
      </dgm:t>
    </dgm:pt>
    <dgm:pt modelId="{B95D2F3A-FDE6-4A03-8414-810A7072BA16}" type="parTrans" cxnId="{897F19D5-863C-430C-951B-F7C599F7825F}">
      <dgm:prSet/>
      <dgm:spPr/>
      <dgm:t>
        <a:bodyPr/>
        <a:lstStyle/>
        <a:p>
          <a:endParaRPr lang="en-US"/>
        </a:p>
      </dgm:t>
    </dgm:pt>
    <dgm:pt modelId="{7215A51E-9F71-415F-AE09-7DBD8CDC07CD}" type="sibTrans" cxnId="{897F19D5-863C-430C-951B-F7C599F7825F}">
      <dgm:prSet/>
      <dgm:spPr/>
      <dgm:t>
        <a:bodyPr/>
        <a:lstStyle/>
        <a:p>
          <a:endParaRPr lang="en-US"/>
        </a:p>
      </dgm:t>
    </dgm:pt>
    <dgm:pt modelId="{36E5E23A-7605-4277-A8FC-AAD80067A3F4}">
      <dgm:prSet/>
      <dgm:spPr/>
      <dgm:t>
        <a:bodyPr/>
        <a:lstStyle/>
        <a:p>
          <a:r>
            <a:rPr lang="en-GB" dirty="0"/>
            <a:t>Character Segmentation is carried out via connected component analysis, since printed text involves separated characters</a:t>
          </a:r>
          <a:endParaRPr lang="en-US" dirty="0"/>
        </a:p>
      </dgm:t>
    </dgm:pt>
    <dgm:pt modelId="{C582D018-3E99-4D31-ADE6-F8140B94B41E}" type="parTrans" cxnId="{86811F27-403C-404D-9BD0-3ADD7D7E0CD9}">
      <dgm:prSet/>
      <dgm:spPr/>
      <dgm:t>
        <a:bodyPr/>
        <a:lstStyle/>
        <a:p>
          <a:endParaRPr lang="en-US"/>
        </a:p>
      </dgm:t>
    </dgm:pt>
    <dgm:pt modelId="{68922BCE-62D5-4895-9521-3806D8E0B445}" type="sibTrans" cxnId="{86811F27-403C-404D-9BD0-3ADD7D7E0CD9}">
      <dgm:prSet/>
      <dgm:spPr/>
      <dgm:t>
        <a:bodyPr/>
        <a:lstStyle/>
        <a:p>
          <a:endParaRPr lang="en-US"/>
        </a:p>
      </dgm:t>
    </dgm:pt>
    <dgm:pt modelId="{C695BFDF-D5FD-40EC-BD7A-C5B6E7BA5860}" type="pres">
      <dgm:prSet presAssocID="{620FDEFB-134B-4FE3-9723-89CA193A795B}" presName="Name0" presStyleCnt="0">
        <dgm:presLayoutVars>
          <dgm:dir/>
          <dgm:animLvl val="lvl"/>
          <dgm:resizeHandles val="exact"/>
        </dgm:presLayoutVars>
      </dgm:prSet>
      <dgm:spPr/>
    </dgm:pt>
    <dgm:pt modelId="{8E666934-9314-4502-8778-376250787F95}" type="pres">
      <dgm:prSet presAssocID="{36E5E23A-7605-4277-A8FC-AAD80067A3F4}" presName="boxAndChildren" presStyleCnt="0"/>
      <dgm:spPr/>
    </dgm:pt>
    <dgm:pt modelId="{234A53AB-582A-4356-B6FC-443ACA3DBC7D}" type="pres">
      <dgm:prSet presAssocID="{36E5E23A-7605-4277-A8FC-AAD80067A3F4}" presName="parentTextBox" presStyleLbl="node1" presStyleIdx="0" presStyleCnt="3"/>
      <dgm:spPr/>
    </dgm:pt>
    <dgm:pt modelId="{03E82EF0-9E74-4B30-BA7B-EDF6F6FD07F6}" type="pres">
      <dgm:prSet presAssocID="{7215A51E-9F71-415F-AE09-7DBD8CDC07CD}" presName="sp" presStyleCnt="0"/>
      <dgm:spPr/>
    </dgm:pt>
    <dgm:pt modelId="{ABF42C4A-2E68-45B0-9081-58A3B5D3B3EB}" type="pres">
      <dgm:prSet presAssocID="{728B1E01-2019-4A3D-973B-E960A15A0F3E}" presName="arrowAndChildren" presStyleCnt="0"/>
      <dgm:spPr/>
    </dgm:pt>
    <dgm:pt modelId="{8882646C-D937-4097-AB5E-03851E3F4BC0}" type="pres">
      <dgm:prSet presAssocID="{728B1E01-2019-4A3D-973B-E960A15A0F3E}" presName="parentTextArrow" presStyleLbl="node1" presStyleIdx="1" presStyleCnt="3"/>
      <dgm:spPr/>
    </dgm:pt>
    <dgm:pt modelId="{AB11E57B-5B80-4DB8-8DC8-656563EBFC71}" type="pres">
      <dgm:prSet presAssocID="{B4DCF30E-D420-4175-86DC-C54B8A1A4647}" presName="sp" presStyleCnt="0"/>
      <dgm:spPr/>
    </dgm:pt>
    <dgm:pt modelId="{E3AE2451-8251-4C93-AF3C-26F36339265F}" type="pres">
      <dgm:prSet presAssocID="{99888A40-8202-45C2-BAC1-2DB11193BA00}" presName="arrowAndChildren" presStyleCnt="0"/>
      <dgm:spPr/>
    </dgm:pt>
    <dgm:pt modelId="{0F0D2E7D-F585-4D01-A9B8-DD145A88B537}" type="pres">
      <dgm:prSet presAssocID="{99888A40-8202-45C2-BAC1-2DB11193BA00}" presName="parentTextArrow" presStyleLbl="node1" presStyleIdx="2" presStyleCnt="3"/>
      <dgm:spPr/>
    </dgm:pt>
  </dgm:ptLst>
  <dgm:cxnLst>
    <dgm:cxn modelId="{86811F27-403C-404D-9BD0-3ADD7D7E0CD9}" srcId="{620FDEFB-134B-4FE3-9723-89CA193A795B}" destId="{36E5E23A-7605-4277-A8FC-AAD80067A3F4}" srcOrd="2" destOrd="0" parTransId="{C582D018-3E99-4D31-ADE6-F8140B94B41E}" sibTransId="{68922BCE-62D5-4895-9521-3806D8E0B445}"/>
    <dgm:cxn modelId="{9ECDEA6F-3795-473B-BDF8-C974B6432B85}" type="presOf" srcId="{99888A40-8202-45C2-BAC1-2DB11193BA00}" destId="{0F0D2E7D-F585-4D01-A9B8-DD145A88B537}" srcOrd="0" destOrd="0" presId="urn:microsoft.com/office/officeart/2005/8/layout/process4"/>
    <dgm:cxn modelId="{1CC6BF76-F46A-4727-924C-5AD096BC6445}" type="presOf" srcId="{620FDEFB-134B-4FE3-9723-89CA193A795B}" destId="{C695BFDF-D5FD-40EC-BD7A-C5B6E7BA5860}" srcOrd="0" destOrd="0" presId="urn:microsoft.com/office/officeart/2005/8/layout/process4"/>
    <dgm:cxn modelId="{37500783-E059-4AF3-975D-864D9A0EA547}" type="presOf" srcId="{728B1E01-2019-4A3D-973B-E960A15A0F3E}" destId="{8882646C-D937-4097-AB5E-03851E3F4BC0}" srcOrd="0" destOrd="0" presId="urn:microsoft.com/office/officeart/2005/8/layout/process4"/>
    <dgm:cxn modelId="{83AF7A92-1693-4624-B4E5-368F750E1730}" type="presOf" srcId="{36E5E23A-7605-4277-A8FC-AAD80067A3F4}" destId="{234A53AB-582A-4356-B6FC-443ACA3DBC7D}" srcOrd="0" destOrd="0" presId="urn:microsoft.com/office/officeart/2005/8/layout/process4"/>
    <dgm:cxn modelId="{897F19D5-863C-430C-951B-F7C599F7825F}" srcId="{620FDEFB-134B-4FE3-9723-89CA193A795B}" destId="{728B1E01-2019-4A3D-973B-E960A15A0F3E}" srcOrd="1" destOrd="0" parTransId="{B95D2F3A-FDE6-4A03-8414-810A7072BA16}" sibTransId="{7215A51E-9F71-415F-AE09-7DBD8CDC07CD}"/>
    <dgm:cxn modelId="{DEF7FBD8-ABF9-44D5-8F9C-EDF0A0112A53}" srcId="{620FDEFB-134B-4FE3-9723-89CA193A795B}" destId="{99888A40-8202-45C2-BAC1-2DB11193BA00}" srcOrd="0" destOrd="0" parTransId="{6147A253-C4A2-4885-98BD-82D70B5C34D8}" sibTransId="{B4DCF30E-D420-4175-86DC-C54B8A1A4647}"/>
    <dgm:cxn modelId="{71D15CFA-A36D-440B-9CE5-BC93057E615D}" type="presParOf" srcId="{C695BFDF-D5FD-40EC-BD7A-C5B6E7BA5860}" destId="{8E666934-9314-4502-8778-376250787F95}" srcOrd="0" destOrd="0" presId="urn:microsoft.com/office/officeart/2005/8/layout/process4"/>
    <dgm:cxn modelId="{DD7A7CDE-44F9-44C4-947B-BE407C0B0343}" type="presParOf" srcId="{8E666934-9314-4502-8778-376250787F95}" destId="{234A53AB-582A-4356-B6FC-443ACA3DBC7D}" srcOrd="0" destOrd="0" presId="urn:microsoft.com/office/officeart/2005/8/layout/process4"/>
    <dgm:cxn modelId="{A0100955-BD91-45A8-A69B-35CCD83CC5C6}" type="presParOf" srcId="{C695BFDF-D5FD-40EC-BD7A-C5B6E7BA5860}" destId="{03E82EF0-9E74-4B30-BA7B-EDF6F6FD07F6}" srcOrd="1" destOrd="0" presId="urn:microsoft.com/office/officeart/2005/8/layout/process4"/>
    <dgm:cxn modelId="{F5697F1F-773D-486F-AB06-F33682E16345}" type="presParOf" srcId="{C695BFDF-D5FD-40EC-BD7A-C5B6E7BA5860}" destId="{ABF42C4A-2E68-45B0-9081-58A3B5D3B3EB}" srcOrd="2" destOrd="0" presId="urn:microsoft.com/office/officeart/2005/8/layout/process4"/>
    <dgm:cxn modelId="{8A53544C-EDF5-40D7-BC6B-3E319B494673}" type="presParOf" srcId="{ABF42C4A-2E68-45B0-9081-58A3B5D3B3EB}" destId="{8882646C-D937-4097-AB5E-03851E3F4BC0}" srcOrd="0" destOrd="0" presId="urn:microsoft.com/office/officeart/2005/8/layout/process4"/>
    <dgm:cxn modelId="{40F720C4-7D0F-4F38-A28D-F63897D09E5A}" type="presParOf" srcId="{C695BFDF-D5FD-40EC-BD7A-C5B6E7BA5860}" destId="{AB11E57B-5B80-4DB8-8DC8-656563EBFC71}" srcOrd="3" destOrd="0" presId="urn:microsoft.com/office/officeart/2005/8/layout/process4"/>
    <dgm:cxn modelId="{C81C568B-B5B1-491D-8CC9-2BC7AE358237}" type="presParOf" srcId="{C695BFDF-D5FD-40EC-BD7A-C5B6E7BA5860}" destId="{E3AE2451-8251-4C93-AF3C-26F36339265F}" srcOrd="4" destOrd="0" presId="urn:microsoft.com/office/officeart/2005/8/layout/process4"/>
    <dgm:cxn modelId="{4393DD77-79B8-4102-BC30-167BD39CBBD1}" type="presParOf" srcId="{E3AE2451-8251-4C93-AF3C-26F36339265F}" destId="{0F0D2E7D-F585-4D01-A9B8-DD145A88B537}"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2DD2A9D-7366-4722-83B1-86CD5C3E21B3}"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53610290-306D-47CE-AB4D-B20E5287ADA0}">
      <dgm:prSet/>
      <dgm:spPr/>
      <dgm:t>
        <a:bodyPr/>
        <a:lstStyle/>
        <a:p>
          <a:r>
            <a:rPr lang="en-GB" b="1" dirty="0"/>
            <a:t>Number Correction (optional): </a:t>
          </a:r>
          <a:r>
            <a:rPr lang="en-GB" dirty="0"/>
            <a:t>It is very common for numbers to be recognized in place of letters (‘0’ for ‘o’, ‘1’ for ‘l’, ‘2’ for ‘z’, ‘5’ for ‘s’, ‘6’ for ‘b’, ‘9’ for ‘q’ or ‘g’, etc). In places where a number is unusual, post-processing will replace them with the most probable letter.</a:t>
          </a:r>
          <a:endParaRPr lang="en-US" dirty="0"/>
        </a:p>
      </dgm:t>
    </dgm:pt>
    <dgm:pt modelId="{F5915661-A9D8-4CD5-8298-D79C02EA7859}" type="parTrans" cxnId="{1508353D-4CC3-4C75-9546-8CD0089B4932}">
      <dgm:prSet/>
      <dgm:spPr/>
      <dgm:t>
        <a:bodyPr/>
        <a:lstStyle/>
        <a:p>
          <a:endParaRPr lang="en-US"/>
        </a:p>
      </dgm:t>
    </dgm:pt>
    <dgm:pt modelId="{BB76BE93-74DB-44AF-8147-E90C61745D01}" type="sibTrans" cxnId="{1508353D-4CC3-4C75-9546-8CD0089B4932}">
      <dgm:prSet/>
      <dgm:spPr/>
      <dgm:t>
        <a:bodyPr/>
        <a:lstStyle/>
        <a:p>
          <a:endParaRPr lang="en-US"/>
        </a:p>
      </dgm:t>
    </dgm:pt>
    <dgm:pt modelId="{7D1B9EBB-77BD-410B-84EF-7C2041AFAFB7}">
      <dgm:prSet/>
      <dgm:spPr/>
      <dgm:t>
        <a:bodyPr/>
        <a:lstStyle/>
        <a:p>
          <a:r>
            <a:rPr lang="en-GB" b="1" dirty="0"/>
            <a:t>Spelling Correction (optional): </a:t>
          </a:r>
          <a:r>
            <a:rPr lang="en-GB" dirty="0"/>
            <a:t>should be used when text is in English. Sometimes involves multiple corrected spellings.</a:t>
          </a:r>
          <a:endParaRPr lang="en-US" dirty="0"/>
        </a:p>
      </dgm:t>
    </dgm:pt>
    <dgm:pt modelId="{89A763F4-F916-43A1-8A49-0F6E5D9EE2AF}" type="parTrans" cxnId="{37F2DDDF-EB12-476D-BD6D-FE9496347D20}">
      <dgm:prSet/>
      <dgm:spPr/>
      <dgm:t>
        <a:bodyPr/>
        <a:lstStyle/>
        <a:p>
          <a:endParaRPr lang="en-US"/>
        </a:p>
      </dgm:t>
    </dgm:pt>
    <dgm:pt modelId="{57569BDB-AB55-43CF-B9BE-C3CBD5E24763}" type="sibTrans" cxnId="{37F2DDDF-EB12-476D-BD6D-FE9496347D20}">
      <dgm:prSet/>
      <dgm:spPr/>
      <dgm:t>
        <a:bodyPr/>
        <a:lstStyle/>
        <a:p>
          <a:endParaRPr lang="en-US"/>
        </a:p>
      </dgm:t>
    </dgm:pt>
    <dgm:pt modelId="{2A134D86-BEE5-4409-9AF2-19BC05007959}" type="pres">
      <dgm:prSet presAssocID="{12DD2A9D-7366-4722-83B1-86CD5C3E21B3}" presName="hierChild1" presStyleCnt="0">
        <dgm:presLayoutVars>
          <dgm:chPref val="1"/>
          <dgm:dir/>
          <dgm:animOne val="branch"/>
          <dgm:animLvl val="lvl"/>
          <dgm:resizeHandles/>
        </dgm:presLayoutVars>
      </dgm:prSet>
      <dgm:spPr/>
    </dgm:pt>
    <dgm:pt modelId="{6B4B00C9-F88E-41D8-BE89-CD816244B8AC}" type="pres">
      <dgm:prSet presAssocID="{53610290-306D-47CE-AB4D-B20E5287ADA0}" presName="hierRoot1" presStyleCnt="0"/>
      <dgm:spPr/>
    </dgm:pt>
    <dgm:pt modelId="{D7FF7C4F-B433-4E20-ABCC-414029D13F5B}" type="pres">
      <dgm:prSet presAssocID="{53610290-306D-47CE-AB4D-B20E5287ADA0}" presName="composite" presStyleCnt="0"/>
      <dgm:spPr/>
    </dgm:pt>
    <dgm:pt modelId="{21AC7E5E-2FDD-45B9-9403-019CD5404C28}" type="pres">
      <dgm:prSet presAssocID="{53610290-306D-47CE-AB4D-B20E5287ADA0}" presName="background" presStyleLbl="node0" presStyleIdx="0" presStyleCnt="2"/>
      <dgm:spPr/>
    </dgm:pt>
    <dgm:pt modelId="{4C982A24-D460-44B7-A788-2C2CF76A720A}" type="pres">
      <dgm:prSet presAssocID="{53610290-306D-47CE-AB4D-B20E5287ADA0}" presName="text" presStyleLbl="fgAcc0" presStyleIdx="0" presStyleCnt="2">
        <dgm:presLayoutVars>
          <dgm:chPref val="3"/>
        </dgm:presLayoutVars>
      </dgm:prSet>
      <dgm:spPr/>
    </dgm:pt>
    <dgm:pt modelId="{FCA91D22-0F37-45F7-961A-B4C3116392FB}" type="pres">
      <dgm:prSet presAssocID="{53610290-306D-47CE-AB4D-B20E5287ADA0}" presName="hierChild2" presStyleCnt="0"/>
      <dgm:spPr/>
    </dgm:pt>
    <dgm:pt modelId="{2017A966-FAC7-455E-B3CE-A7791FD6A1E5}" type="pres">
      <dgm:prSet presAssocID="{7D1B9EBB-77BD-410B-84EF-7C2041AFAFB7}" presName="hierRoot1" presStyleCnt="0"/>
      <dgm:spPr/>
    </dgm:pt>
    <dgm:pt modelId="{7C147505-A931-47DE-B0EB-7E548185A58F}" type="pres">
      <dgm:prSet presAssocID="{7D1B9EBB-77BD-410B-84EF-7C2041AFAFB7}" presName="composite" presStyleCnt="0"/>
      <dgm:spPr/>
    </dgm:pt>
    <dgm:pt modelId="{76DDBD7C-4878-40EC-AA53-2BBA6D6F107D}" type="pres">
      <dgm:prSet presAssocID="{7D1B9EBB-77BD-410B-84EF-7C2041AFAFB7}" presName="background" presStyleLbl="node0" presStyleIdx="1" presStyleCnt="2"/>
      <dgm:spPr/>
    </dgm:pt>
    <dgm:pt modelId="{47773918-1BA8-46C9-BABC-BD9A69D121D9}" type="pres">
      <dgm:prSet presAssocID="{7D1B9EBB-77BD-410B-84EF-7C2041AFAFB7}" presName="text" presStyleLbl="fgAcc0" presStyleIdx="1" presStyleCnt="2">
        <dgm:presLayoutVars>
          <dgm:chPref val="3"/>
        </dgm:presLayoutVars>
      </dgm:prSet>
      <dgm:spPr/>
    </dgm:pt>
    <dgm:pt modelId="{E83E7F61-9295-46AC-BB84-206DF478699B}" type="pres">
      <dgm:prSet presAssocID="{7D1B9EBB-77BD-410B-84EF-7C2041AFAFB7}" presName="hierChild2" presStyleCnt="0"/>
      <dgm:spPr/>
    </dgm:pt>
  </dgm:ptLst>
  <dgm:cxnLst>
    <dgm:cxn modelId="{1508353D-4CC3-4C75-9546-8CD0089B4932}" srcId="{12DD2A9D-7366-4722-83B1-86CD5C3E21B3}" destId="{53610290-306D-47CE-AB4D-B20E5287ADA0}" srcOrd="0" destOrd="0" parTransId="{F5915661-A9D8-4CD5-8298-D79C02EA7859}" sibTransId="{BB76BE93-74DB-44AF-8147-E90C61745D01}"/>
    <dgm:cxn modelId="{894F537B-C23B-4D3F-84D2-842E944522BB}" type="presOf" srcId="{53610290-306D-47CE-AB4D-B20E5287ADA0}" destId="{4C982A24-D460-44B7-A788-2C2CF76A720A}" srcOrd="0" destOrd="0" presId="urn:microsoft.com/office/officeart/2005/8/layout/hierarchy1"/>
    <dgm:cxn modelId="{6CF6A3A1-D4B1-4ACF-A7FF-38AD3E6726A7}" type="presOf" srcId="{7D1B9EBB-77BD-410B-84EF-7C2041AFAFB7}" destId="{47773918-1BA8-46C9-BABC-BD9A69D121D9}" srcOrd="0" destOrd="0" presId="urn:microsoft.com/office/officeart/2005/8/layout/hierarchy1"/>
    <dgm:cxn modelId="{F6FF45DC-4D3F-4A35-984E-A42590DD468D}" type="presOf" srcId="{12DD2A9D-7366-4722-83B1-86CD5C3E21B3}" destId="{2A134D86-BEE5-4409-9AF2-19BC05007959}" srcOrd="0" destOrd="0" presId="urn:microsoft.com/office/officeart/2005/8/layout/hierarchy1"/>
    <dgm:cxn modelId="{37F2DDDF-EB12-476D-BD6D-FE9496347D20}" srcId="{12DD2A9D-7366-4722-83B1-86CD5C3E21B3}" destId="{7D1B9EBB-77BD-410B-84EF-7C2041AFAFB7}" srcOrd="1" destOrd="0" parTransId="{89A763F4-F916-43A1-8A49-0F6E5D9EE2AF}" sibTransId="{57569BDB-AB55-43CF-B9BE-C3CBD5E24763}"/>
    <dgm:cxn modelId="{9CCF51F2-EFC3-4602-9F91-3781D7741F4C}" type="presParOf" srcId="{2A134D86-BEE5-4409-9AF2-19BC05007959}" destId="{6B4B00C9-F88E-41D8-BE89-CD816244B8AC}" srcOrd="0" destOrd="0" presId="urn:microsoft.com/office/officeart/2005/8/layout/hierarchy1"/>
    <dgm:cxn modelId="{367A9BDC-6ACB-4497-AD12-D025BB9B70E9}" type="presParOf" srcId="{6B4B00C9-F88E-41D8-BE89-CD816244B8AC}" destId="{D7FF7C4F-B433-4E20-ABCC-414029D13F5B}" srcOrd="0" destOrd="0" presId="urn:microsoft.com/office/officeart/2005/8/layout/hierarchy1"/>
    <dgm:cxn modelId="{5FBA8873-A98E-4F06-BBFD-00396F5C9470}" type="presParOf" srcId="{D7FF7C4F-B433-4E20-ABCC-414029D13F5B}" destId="{21AC7E5E-2FDD-45B9-9403-019CD5404C28}" srcOrd="0" destOrd="0" presId="urn:microsoft.com/office/officeart/2005/8/layout/hierarchy1"/>
    <dgm:cxn modelId="{6BCF0D83-AEE4-4F06-AD17-FF72CD87EE9B}" type="presParOf" srcId="{D7FF7C4F-B433-4E20-ABCC-414029D13F5B}" destId="{4C982A24-D460-44B7-A788-2C2CF76A720A}" srcOrd="1" destOrd="0" presId="urn:microsoft.com/office/officeart/2005/8/layout/hierarchy1"/>
    <dgm:cxn modelId="{D826072E-68B1-4324-A2A5-C110038C5D78}" type="presParOf" srcId="{6B4B00C9-F88E-41D8-BE89-CD816244B8AC}" destId="{FCA91D22-0F37-45F7-961A-B4C3116392FB}" srcOrd="1" destOrd="0" presId="urn:microsoft.com/office/officeart/2005/8/layout/hierarchy1"/>
    <dgm:cxn modelId="{D97D035E-DA17-4426-9B04-29198F5B575F}" type="presParOf" srcId="{2A134D86-BEE5-4409-9AF2-19BC05007959}" destId="{2017A966-FAC7-455E-B3CE-A7791FD6A1E5}" srcOrd="1" destOrd="0" presId="urn:microsoft.com/office/officeart/2005/8/layout/hierarchy1"/>
    <dgm:cxn modelId="{4CAB69FC-0DF6-4D20-B914-96F6FE5BABC7}" type="presParOf" srcId="{2017A966-FAC7-455E-B3CE-A7791FD6A1E5}" destId="{7C147505-A931-47DE-B0EB-7E548185A58F}" srcOrd="0" destOrd="0" presId="urn:microsoft.com/office/officeart/2005/8/layout/hierarchy1"/>
    <dgm:cxn modelId="{F2574487-CE0C-4DED-8CDE-A2254172BDA6}" type="presParOf" srcId="{7C147505-A931-47DE-B0EB-7E548185A58F}" destId="{76DDBD7C-4878-40EC-AA53-2BBA6D6F107D}" srcOrd="0" destOrd="0" presId="urn:microsoft.com/office/officeart/2005/8/layout/hierarchy1"/>
    <dgm:cxn modelId="{5075BF7F-8CF3-4506-8C48-ED5337BEBBCC}" type="presParOf" srcId="{7C147505-A931-47DE-B0EB-7E548185A58F}" destId="{47773918-1BA8-46C9-BABC-BD9A69D121D9}" srcOrd="1" destOrd="0" presId="urn:microsoft.com/office/officeart/2005/8/layout/hierarchy1"/>
    <dgm:cxn modelId="{CB7B35BE-955A-4EFB-9F77-6D7C0158107D}" type="presParOf" srcId="{2017A966-FAC7-455E-B3CE-A7791FD6A1E5}" destId="{E83E7F61-9295-46AC-BB84-206DF478699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11815F6-ACAA-43A0-990B-E3BCBCB4605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77D8382-6C5B-4C55-A7A6-FAE0F347E818}">
      <dgm:prSet/>
      <dgm:spPr/>
      <dgm:t>
        <a:bodyPr/>
        <a:lstStyle/>
        <a:p>
          <a:r>
            <a:rPr lang="en-GB"/>
            <a:t>Extensive tweaking of various parameters was carried out in order to minimize error during evaluation. Hence, generalization is minimal.</a:t>
          </a:r>
          <a:endParaRPr lang="en-US"/>
        </a:p>
      </dgm:t>
    </dgm:pt>
    <dgm:pt modelId="{4919F52B-D093-41EF-8885-0EA2E9B4AF8E}" type="parTrans" cxnId="{F7BCBEB6-2622-4A8F-8D6E-FFCCC8FC1004}">
      <dgm:prSet/>
      <dgm:spPr/>
      <dgm:t>
        <a:bodyPr/>
        <a:lstStyle/>
        <a:p>
          <a:endParaRPr lang="en-US"/>
        </a:p>
      </dgm:t>
    </dgm:pt>
    <dgm:pt modelId="{7BC107A3-AC26-4170-913F-7BC8FB0CEF97}" type="sibTrans" cxnId="{F7BCBEB6-2622-4A8F-8D6E-FFCCC8FC1004}">
      <dgm:prSet/>
      <dgm:spPr/>
      <dgm:t>
        <a:bodyPr/>
        <a:lstStyle/>
        <a:p>
          <a:endParaRPr lang="en-US"/>
        </a:p>
      </dgm:t>
    </dgm:pt>
    <dgm:pt modelId="{2A384C7B-8798-41DD-8576-8D19B1A8A831}">
      <dgm:prSet/>
      <dgm:spPr/>
      <dgm:t>
        <a:bodyPr/>
        <a:lstStyle/>
        <a:p>
          <a:r>
            <a:rPr lang="en-GB" dirty="0"/>
            <a:t>Problems like rotated images, eroded pixels, horizontal and vertical lines, etc, should be dealt with in an ad-hoc manner by the user. The program must be able to detect these problems automatically.</a:t>
          </a:r>
          <a:endParaRPr lang="en-US" dirty="0"/>
        </a:p>
      </dgm:t>
    </dgm:pt>
    <dgm:pt modelId="{93BA5054-6E6A-4350-BF44-81349F4C654A}" type="parTrans" cxnId="{280E46C3-C6A8-41BF-859E-2950898F7697}">
      <dgm:prSet/>
      <dgm:spPr/>
      <dgm:t>
        <a:bodyPr/>
        <a:lstStyle/>
        <a:p>
          <a:endParaRPr lang="en-US"/>
        </a:p>
      </dgm:t>
    </dgm:pt>
    <dgm:pt modelId="{79C819D0-30E4-4601-A85D-FE19C93865A3}" type="sibTrans" cxnId="{280E46C3-C6A8-41BF-859E-2950898F7697}">
      <dgm:prSet/>
      <dgm:spPr/>
      <dgm:t>
        <a:bodyPr/>
        <a:lstStyle/>
        <a:p>
          <a:endParaRPr lang="en-US"/>
        </a:p>
      </dgm:t>
    </dgm:pt>
    <dgm:pt modelId="{80A44A83-DA7E-4ADE-97A0-C72505ABA3F6}" type="pres">
      <dgm:prSet presAssocID="{811815F6-ACAA-43A0-990B-E3BCBCB46055}" presName="linear" presStyleCnt="0">
        <dgm:presLayoutVars>
          <dgm:animLvl val="lvl"/>
          <dgm:resizeHandles val="exact"/>
        </dgm:presLayoutVars>
      </dgm:prSet>
      <dgm:spPr/>
    </dgm:pt>
    <dgm:pt modelId="{C8D9AC0B-B55E-4DAD-B83E-BB8938971B30}" type="pres">
      <dgm:prSet presAssocID="{577D8382-6C5B-4C55-A7A6-FAE0F347E818}" presName="parentText" presStyleLbl="node1" presStyleIdx="0" presStyleCnt="2">
        <dgm:presLayoutVars>
          <dgm:chMax val="0"/>
          <dgm:bulletEnabled val="1"/>
        </dgm:presLayoutVars>
      </dgm:prSet>
      <dgm:spPr/>
    </dgm:pt>
    <dgm:pt modelId="{8E5AE17D-789A-4F03-9A72-D8960722B3E6}" type="pres">
      <dgm:prSet presAssocID="{7BC107A3-AC26-4170-913F-7BC8FB0CEF97}" presName="spacer" presStyleCnt="0"/>
      <dgm:spPr/>
    </dgm:pt>
    <dgm:pt modelId="{4F766667-0323-4EBB-885F-ECFEF7EF864A}" type="pres">
      <dgm:prSet presAssocID="{2A384C7B-8798-41DD-8576-8D19B1A8A831}" presName="parentText" presStyleLbl="node1" presStyleIdx="1" presStyleCnt="2">
        <dgm:presLayoutVars>
          <dgm:chMax val="0"/>
          <dgm:bulletEnabled val="1"/>
        </dgm:presLayoutVars>
      </dgm:prSet>
      <dgm:spPr/>
    </dgm:pt>
  </dgm:ptLst>
  <dgm:cxnLst>
    <dgm:cxn modelId="{99CC3B14-EC7E-4556-995A-362C0E29F263}" type="presOf" srcId="{2A384C7B-8798-41DD-8576-8D19B1A8A831}" destId="{4F766667-0323-4EBB-885F-ECFEF7EF864A}" srcOrd="0" destOrd="0" presId="urn:microsoft.com/office/officeart/2005/8/layout/vList2"/>
    <dgm:cxn modelId="{DE456C27-FC8A-47C4-ABD6-6FBA1B53C9AB}" type="presOf" srcId="{811815F6-ACAA-43A0-990B-E3BCBCB46055}" destId="{80A44A83-DA7E-4ADE-97A0-C72505ABA3F6}" srcOrd="0" destOrd="0" presId="urn:microsoft.com/office/officeart/2005/8/layout/vList2"/>
    <dgm:cxn modelId="{F7BCBEB6-2622-4A8F-8D6E-FFCCC8FC1004}" srcId="{811815F6-ACAA-43A0-990B-E3BCBCB46055}" destId="{577D8382-6C5B-4C55-A7A6-FAE0F347E818}" srcOrd="0" destOrd="0" parTransId="{4919F52B-D093-41EF-8885-0EA2E9B4AF8E}" sibTransId="{7BC107A3-AC26-4170-913F-7BC8FB0CEF97}"/>
    <dgm:cxn modelId="{280E46C3-C6A8-41BF-859E-2950898F7697}" srcId="{811815F6-ACAA-43A0-990B-E3BCBCB46055}" destId="{2A384C7B-8798-41DD-8576-8D19B1A8A831}" srcOrd="1" destOrd="0" parTransId="{93BA5054-6E6A-4350-BF44-81349F4C654A}" sibTransId="{79C819D0-30E4-4601-A85D-FE19C93865A3}"/>
    <dgm:cxn modelId="{58511AE8-4B1F-4384-8C93-08D546D3694B}" type="presOf" srcId="{577D8382-6C5B-4C55-A7A6-FAE0F347E818}" destId="{C8D9AC0B-B55E-4DAD-B83E-BB8938971B30}" srcOrd="0" destOrd="0" presId="urn:microsoft.com/office/officeart/2005/8/layout/vList2"/>
    <dgm:cxn modelId="{99A05391-0ECA-4B2F-AD19-8786E2804578}" type="presParOf" srcId="{80A44A83-DA7E-4ADE-97A0-C72505ABA3F6}" destId="{C8D9AC0B-B55E-4DAD-B83E-BB8938971B30}" srcOrd="0" destOrd="0" presId="urn:microsoft.com/office/officeart/2005/8/layout/vList2"/>
    <dgm:cxn modelId="{81696AA8-7C26-44EB-B1F6-B079DED6705A}" type="presParOf" srcId="{80A44A83-DA7E-4ADE-97A0-C72505ABA3F6}" destId="{8E5AE17D-789A-4F03-9A72-D8960722B3E6}" srcOrd="1" destOrd="0" presId="urn:microsoft.com/office/officeart/2005/8/layout/vList2"/>
    <dgm:cxn modelId="{4D731FD3-F509-41BF-A637-E5524F911AB4}" type="presParOf" srcId="{80A44A83-DA7E-4ADE-97A0-C72505ABA3F6}" destId="{4F766667-0323-4EBB-885F-ECFEF7EF864A}"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19AA46-7FBE-45A8-A75C-D6B9A825C6C6}">
      <dsp:nvSpPr>
        <dsp:cNvPr id="0" name=""/>
        <dsp:cNvSpPr/>
      </dsp:nvSpPr>
      <dsp:spPr>
        <a:xfrm>
          <a:off x="6555" y="509835"/>
          <a:ext cx="2049390" cy="245926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2434" tIns="0" rIns="202434" bIns="330200" numCol="1" spcCol="1270" anchor="t" anchorCtr="0">
          <a:noAutofit/>
        </a:bodyPr>
        <a:lstStyle/>
        <a:p>
          <a:pPr marL="0" lvl="0" indent="0" algn="l" defTabSz="844550">
            <a:lnSpc>
              <a:spcPct val="90000"/>
            </a:lnSpc>
            <a:spcBef>
              <a:spcPct val="0"/>
            </a:spcBef>
            <a:spcAft>
              <a:spcPct val="35000"/>
            </a:spcAft>
            <a:buNone/>
          </a:pPr>
          <a:r>
            <a:rPr lang="en-GB" sz="1900" kern="1200"/>
            <a:t>Image pre-processing</a:t>
          </a:r>
          <a:endParaRPr lang="en-US" sz="1900" kern="1200"/>
        </a:p>
      </dsp:txBody>
      <dsp:txXfrm>
        <a:off x="6555" y="1493543"/>
        <a:ext cx="2049390" cy="1475561"/>
      </dsp:txXfrm>
    </dsp:sp>
    <dsp:sp modelId="{E085AAAC-32B1-428F-9501-3DEA91285397}">
      <dsp:nvSpPr>
        <dsp:cNvPr id="0" name=""/>
        <dsp:cNvSpPr/>
      </dsp:nvSpPr>
      <dsp:spPr>
        <a:xfrm>
          <a:off x="6555" y="509835"/>
          <a:ext cx="2049390" cy="98370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02434" tIns="165100" rIns="202434" bIns="165100" numCol="1" spcCol="1270" anchor="ctr" anchorCtr="0">
          <a:noAutofit/>
        </a:bodyPr>
        <a:lstStyle/>
        <a:p>
          <a:pPr marL="0" lvl="0" indent="0" algn="l" defTabSz="1466850">
            <a:lnSpc>
              <a:spcPct val="90000"/>
            </a:lnSpc>
            <a:spcBef>
              <a:spcPct val="0"/>
            </a:spcBef>
            <a:spcAft>
              <a:spcPct val="35000"/>
            </a:spcAft>
            <a:buNone/>
          </a:pPr>
          <a:r>
            <a:rPr lang="en-US" sz="3300" kern="1200"/>
            <a:t>1</a:t>
          </a:r>
        </a:p>
      </dsp:txBody>
      <dsp:txXfrm>
        <a:off x="6555" y="509835"/>
        <a:ext cx="2049390" cy="983707"/>
      </dsp:txXfrm>
    </dsp:sp>
    <dsp:sp modelId="{4F7E5E3A-ED69-4128-B7F6-00DFF6220C18}">
      <dsp:nvSpPr>
        <dsp:cNvPr id="0" name=""/>
        <dsp:cNvSpPr/>
      </dsp:nvSpPr>
      <dsp:spPr>
        <a:xfrm>
          <a:off x="2219897" y="509835"/>
          <a:ext cx="2049390" cy="245926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2434" tIns="0" rIns="202434" bIns="330200" numCol="1" spcCol="1270" anchor="t" anchorCtr="0">
          <a:noAutofit/>
        </a:bodyPr>
        <a:lstStyle/>
        <a:p>
          <a:pPr marL="0" lvl="0" indent="0" algn="l" defTabSz="844550">
            <a:lnSpc>
              <a:spcPct val="90000"/>
            </a:lnSpc>
            <a:spcBef>
              <a:spcPct val="0"/>
            </a:spcBef>
            <a:spcAft>
              <a:spcPct val="35000"/>
            </a:spcAft>
            <a:buNone/>
          </a:pPr>
          <a:r>
            <a:rPr lang="en-GB" sz="1900" kern="1200"/>
            <a:t>Image segmentation</a:t>
          </a:r>
          <a:endParaRPr lang="en-US" sz="1900" kern="1200"/>
        </a:p>
      </dsp:txBody>
      <dsp:txXfrm>
        <a:off x="2219897" y="1493543"/>
        <a:ext cx="2049390" cy="1475561"/>
      </dsp:txXfrm>
    </dsp:sp>
    <dsp:sp modelId="{6221524C-DA9B-4151-9507-4C77C3C6ADDF}">
      <dsp:nvSpPr>
        <dsp:cNvPr id="0" name=""/>
        <dsp:cNvSpPr/>
      </dsp:nvSpPr>
      <dsp:spPr>
        <a:xfrm>
          <a:off x="2219897" y="509835"/>
          <a:ext cx="2049390" cy="98370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02434" tIns="165100" rIns="202434" bIns="165100" numCol="1" spcCol="1270" anchor="ctr" anchorCtr="0">
          <a:noAutofit/>
        </a:bodyPr>
        <a:lstStyle/>
        <a:p>
          <a:pPr marL="0" lvl="0" indent="0" algn="l" defTabSz="1466850">
            <a:lnSpc>
              <a:spcPct val="90000"/>
            </a:lnSpc>
            <a:spcBef>
              <a:spcPct val="0"/>
            </a:spcBef>
            <a:spcAft>
              <a:spcPct val="35000"/>
            </a:spcAft>
            <a:buNone/>
          </a:pPr>
          <a:r>
            <a:rPr lang="en-US" sz="3300" kern="1200"/>
            <a:t>2</a:t>
          </a:r>
        </a:p>
      </dsp:txBody>
      <dsp:txXfrm>
        <a:off x="2219897" y="509835"/>
        <a:ext cx="2049390" cy="983707"/>
      </dsp:txXfrm>
    </dsp:sp>
    <dsp:sp modelId="{228D4A76-8783-4B1B-A2C2-1CCE383492A6}">
      <dsp:nvSpPr>
        <dsp:cNvPr id="0" name=""/>
        <dsp:cNvSpPr/>
      </dsp:nvSpPr>
      <dsp:spPr>
        <a:xfrm>
          <a:off x="4433239" y="509835"/>
          <a:ext cx="2049390" cy="2459268"/>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2434" tIns="0" rIns="202434" bIns="330200" numCol="1" spcCol="1270" anchor="t" anchorCtr="0">
          <a:noAutofit/>
        </a:bodyPr>
        <a:lstStyle/>
        <a:p>
          <a:pPr marL="0" lvl="0" indent="0" algn="l" defTabSz="844550">
            <a:lnSpc>
              <a:spcPct val="90000"/>
            </a:lnSpc>
            <a:spcBef>
              <a:spcPct val="0"/>
            </a:spcBef>
            <a:spcAft>
              <a:spcPct val="35000"/>
            </a:spcAft>
            <a:buNone/>
          </a:pPr>
          <a:r>
            <a:rPr lang="en-GB" sz="1900" kern="1200"/>
            <a:t>Character pre-processing</a:t>
          </a:r>
          <a:endParaRPr lang="en-US" sz="1900" kern="1200"/>
        </a:p>
      </dsp:txBody>
      <dsp:txXfrm>
        <a:off x="4433239" y="1493543"/>
        <a:ext cx="2049390" cy="1475561"/>
      </dsp:txXfrm>
    </dsp:sp>
    <dsp:sp modelId="{8FF1CB9C-2579-41DE-9E1B-874FF7EF3B95}">
      <dsp:nvSpPr>
        <dsp:cNvPr id="0" name=""/>
        <dsp:cNvSpPr/>
      </dsp:nvSpPr>
      <dsp:spPr>
        <a:xfrm>
          <a:off x="4433239" y="509835"/>
          <a:ext cx="2049390" cy="98370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02434" tIns="165100" rIns="202434" bIns="165100" numCol="1" spcCol="1270" anchor="ctr" anchorCtr="0">
          <a:noAutofit/>
        </a:bodyPr>
        <a:lstStyle/>
        <a:p>
          <a:pPr marL="0" lvl="0" indent="0" algn="l" defTabSz="1466850">
            <a:lnSpc>
              <a:spcPct val="90000"/>
            </a:lnSpc>
            <a:spcBef>
              <a:spcPct val="0"/>
            </a:spcBef>
            <a:spcAft>
              <a:spcPct val="35000"/>
            </a:spcAft>
            <a:buNone/>
          </a:pPr>
          <a:r>
            <a:rPr lang="en-US" sz="3300" kern="1200"/>
            <a:t>3</a:t>
          </a:r>
        </a:p>
      </dsp:txBody>
      <dsp:txXfrm>
        <a:off x="4433239" y="509835"/>
        <a:ext cx="2049390" cy="983707"/>
      </dsp:txXfrm>
    </dsp:sp>
    <dsp:sp modelId="{72CEA55A-739F-4DD7-8090-E7C49F7BC0B1}">
      <dsp:nvSpPr>
        <dsp:cNvPr id="0" name=""/>
        <dsp:cNvSpPr/>
      </dsp:nvSpPr>
      <dsp:spPr>
        <a:xfrm>
          <a:off x="6646580" y="509835"/>
          <a:ext cx="2049390" cy="2459268"/>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2434" tIns="0" rIns="202434" bIns="330200" numCol="1" spcCol="1270" anchor="t" anchorCtr="0">
          <a:noAutofit/>
        </a:bodyPr>
        <a:lstStyle/>
        <a:p>
          <a:pPr marL="0" lvl="0" indent="0" algn="l" defTabSz="844550">
            <a:lnSpc>
              <a:spcPct val="90000"/>
            </a:lnSpc>
            <a:spcBef>
              <a:spcPct val="0"/>
            </a:spcBef>
            <a:spcAft>
              <a:spcPct val="35000"/>
            </a:spcAft>
            <a:buNone/>
          </a:pPr>
          <a:r>
            <a:rPr lang="en-GB" sz="1900" kern="1200"/>
            <a:t>Character recognition</a:t>
          </a:r>
          <a:endParaRPr lang="en-US" sz="1900" kern="1200"/>
        </a:p>
      </dsp:txBody>
      <dsp:txXfrm>
        <a:off x="6646580" y="1493543"/>
        <a:ext cx="2049390" cy="1475561"/>
      </dsp:txXfrm>
    </dsp:sp>
    <dsp:sp modelId="{E92A16A1-C6A8-48B5-B2B6-F8B960E85719}">
      <dsp:nvSpPr>
        <dsp:cNvPr id="0" name=""/>
        <dsp:cNvSpPr/>
      </dsp:nvSpPr>
      <dsp:spPr>
        <a:xfrm>
          <a:off x="6646580" y="509835"/>
          <a:ext cx="2049390" cy="98370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02434" tIns="165100" rIns="202434" bIns="165100" numCol="1" spcCol="1270" anchor="ctr" anchorCtr="0">
          <a:noAutofit/>
        </a:bodyPr>
        <a:lstStyle/>
        <a:p>
          <a:pPr marL="0" lvl="0" indent="0" algn="l" defTabSz="1466850">
            <a:lnSpc>
              <a:spcPct val="90000"/>
            </a:lnSpc>
            <a:spcBef>
              <a:spcPct val="0"/>
            </a:spcBef>
            <a:spcAft>
              <a:spcPct val="35000"/>
            </a:spcAft>
            <a:buNone/>
          </a:pPr>
          <a:r>
            <a:rPr lang="en-US" sz="3300" kern="1200"/>
            <a:t>4</a:t>
          </a:r>
        </a:p>
      </dsp:txBody>
      <dsp:txXfrm>
        <a:off x="6646580" y="509835"/>
        <a:ext cx="2049390" cy="983707"/>
      </dsp:txXfrm>
    </dsp:sp>
    <dsp:sp modelId="{389AC769-1E9E-4334-A45D-95BF8C762F35}">
      <dsp:nvSpPr>
        <dsp:cNvPr id="0" name=""/>
        <dsp:cNvSpPr/>
      </dsp:nvSpPr>
      <dsp:spPr>
        <a:xfrm>
          <a:off x="8859922" y="509835"/>
          <a:ext cx="2049390" cy="2459268"/>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2434" tIns="0" rIns="202434" bIns="330200" numCol="1" spcCol="1270" anchor="t" anchorCtr="0">
          <a:noAutofit/>
        </a:bodyPr>
        <a:lstStyle/>
        <a:p>
          <a:pPr marL="0" lvl="0" indent="0" algn="l" defTabSz="844550">
            <a:lnSpc>
              <a:spcPct val="90000"/>
            </a:lnSpc>
            <a:spcBef>
              <a:spcPct val="0"/>
            </a:spcBef>
            <a:spcAft>
              <a:spcPct val="35000"/>
            </a:spcAft>
            <a:buNone/>
          </a:pPr>
          <a:r>
            <a:rPr lang="en-GB" sz="1900" kern="1200"/>
            <a:t>Post-processing on output</a:t>
          </a:r>
          <a:endParaRPr lang="en-US" sz="1900" kern="1200"/>
        </a:p>
      </dsp:txBody>
      <dsp:txXfrm>
        <a:off x="8859922" y="1493543"/>
        <a:ext cx="2049390" cy="1475561"/>
      </dsp:txXfrm>
    </dsp:sp>
    <dsp:sp modelId="{1B6040D0-9E55-48CA-A6D2-F3EDF7035516}">
      <dsp:nvSpPr>
        <dsp:cNvPr id="0" name=""/>
        <dsp:cNvSpPr/>
      </dsp:nvSpPr>
      <dsp:spPr>
        <a:xfrm>
          <a:off x="8859922" y="509835"/>
          <a:ext cx="2049390" cy="98370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02434" tIns="165100" rIns="202434" bIns="165100" numCol="1" spcCol="1270" anchor="ctr" anchorCtr="0">
          <a:noAutofit/>
        </a:bodyPr>
        <a:lstStyle/>
        <a:p>
          <a:pPr marL="0" lvl="0" indent="0" algn="l" defTabSz="1466850">
            <a:lnSpc>
              <a:spcPct val="90000"/>
            </a:lnSpc>
            <a:spcBef>
              <a:spcPct val="0"/>
            </a:spcBef>
            <a:spcAft>
              <a:spcPct val="35000"/>
            </a:spcAft>
            <a:buNone/>
          </a:pPr>
          <a:r>
            <a:rPr lang="en-US" sz="3300" kern="1200"/>
            <a:t>5</a:t>
          </a:r>
        </a:p>
      </dsp:txBody>
      <dsp:txXfrm>
        <a:off x="8859922" y="509835"/>
        <a:ext cx="2049390" cy="9837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4C2EF-80FA-4DC3-968D-D60F96B96A55}">
      <dsp:nvSpPr>
        <dsp:cNvPr id="0" name=""/>
        <dsp:cNvSpPr/>
      </dsp:nvSpPr>
      <dsp:spPr>
        <a:xfrm>
          <a:off x="0" y="0"/>
          <a:ext cx="3286125" cy="4252912"/>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ctr" defTabSz="1066800">
            <a:lnSpc>
              <a:spcPct val="90000"/>
            </a:lnSpc>
            <a:spcBef>
              <a:spcPct val="0"/>
            </a:spcBef>
            <a:spcAft>
              <a:spcPct val="35000"/>
            </a:spcAft>
            <a:buNone/>
          </a:pPr>
          <a:r>
            <a:rPr lang="en-GB" sz="2400" kern="1200" dirty="0"/>
            <a:t>Adaptive/local thresholding</a:t>
          </a:r>
          <a:endParaRPr lang="en-US" sz="2400" kern="1200" dirty="0"/>
        </a:p>
      </dsp:txBody>
      <dsp:txXfrm>
        <a:off x="0" y="1616106"/>
        <a:ext cx="3286125" cy="2551747"/>
      </dsp:txXfrm>
    </dsp:sp>
    <dsp:sp modelId="{0C931A66-7C3E-4F02-AC13-8E76280F6E83}">
      <dsp:nvSpPr>
        <dsp:cNvPr id="0" name=""/>
        <dsp:cNvSpPr/>
      </dsp:nvSpPr>
      <dsp:spPr>
        <a:xfrm>
          <a:off x="1005125" y="425291"/>
          <a:ext cx="1275873" cy="1275873"/>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472" tIns="12700" rIns="99472" bIns="12700" numCol="1" spcCol="1270" anchor="ctr" anchorCtr="0">
          <a:noAutofit/>
        </a:bodyPr>
        <a:lstStyle/>
        <a:p>
          <a:pPr marL="0" lvl="0" indent="0" algn="ctr" defTabSz="1955800">
            <a:lnSpc>
              <a:spcPct val="90000"/>
            </a:lnSpc>
            <a:spcBef>
              <a:spcPct val="0"/>
            </a:spcBef>
            <a:spcAft>
              <a:spcPct val="35000"/>
            </a:spcAft>
            <a:buNone/>
          </a:pPr>
          <a:r>
            <a:rPr lang="en-US" sz="4400" kern="1200"/>
            <a:t>1</a:t>
          </a:r>
        </a:p>
      </dsp:txBody>
      <dsp:txXfrm>
        <a:off x="1191972" y="612138"/>
        <a:ext cx="902179" cy="902179"/>
      </dsp:txXfrm>
    </dsp:sp>
    <dsp:sp modelId="{A0C120B7-5A19-4F69-ACDE-0F3D72BF78F4}">
      <dsp:nvSpPr>
        <dsp:cNvPr id="0" name=""/>
        <dsp:cNvSpPr/>
      </dsp:nvSpPr>
      <dsp:spPr>
        <a:xfrm>
          <a:off x="0" y="4252840"/>
          <a:ext cx="3286125" cy="7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59370E-25B9-44D9-B0D5-587EB321F9A6}">
      <dsp:nvSpPr>
        <dsp:cNvPr id="0" name=""/>
        <dsp:cNvSpPr/>
      </dsp:nvSpPr>
      <dsp:spPr>
        <a:xfrm>
          <a:off x="3614737" y="0"/>
          <a:ext cx="3286125" cy="4252912"/>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ctr" defTabSz="1066800">
            <a:lnSpc>
              <a:spcPct val="90000"/>
            </a:lnSpc>
            <a:spcBef>
              <a:spcPct val="0"/>
            </a:spcBef>
            <a:spcAft>
              <a:spcPct val="35000"/>
            </a:spcAft>
            <a:buNone/>
          </a:pPr>
          <a:r>
            <a:rPr lang="en-GB" sz="2400" kern="1200" dirty="0"/>
            <a:t>Denoising (optional) using Non-Local means</a:t>
          </a:r>
          <a:endParaRPr lang="en-US" sz="2400" kern="1200" dirty="0"/>
        </a:p>
      </dsp:txBody>
      <dsp:txXfrm>
        <a:off x="3614737" y="1616106"/>
        <a:ext cx="3286125" cy="2551747"/>
      </dsp:txXfrm>
    </dsp:sp>
    <dsp:sp modelId="{CBAE49E7-0ADD-4867-BD9A-A2B626CD8EF2}">
      <dsp:nvSpPr>
        <dsp:cNvPr id="0" name=""/>
        <dsp:cNvSpPr/>
      </dsp:nvSpPr>
      <dsp:spPr>
        <a:xfrm>
          <a:off x="4619863" y="425291"/>
          <a:ext cx="1275873" cy="1275873"/>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472" tIns="12700" rIns="99472" bIns="12700" numCol="1" spcCol="1270" anchor="ctr" anchorCtr="0">
          <a:noAutofit/>
        </a:bodyPr>
        <a:lstStyle/>
        <a:p>
          <a:pPr marL="0" lvl="0" indent="0" algn="ctr" defTabSz="1955800">
            <a:lnSpc>
              <a:spcPct val="90000"/>
            </a:lnSpc>
            <a:spcBef>
              <a:spcPct val="0"/>
            </a:spcBef>
            <a:spcAft>
              <a:spcPct val="35000"/>
            </a:spcAft>
            <a:buNone/>
          </a:pPr>
          <a:r>
            <a:rPr lang="en-US" sz="4400" kern="1200"/>
            <a:t>2</a:t>
          </a:r>
        </a:p>
      </dsp:txBody>
      <dsp:txXfrm>
        <a:off x="4806710" y="612138"/>
        <a:ext cx="902179" cy="902179"/>
      </dsp:txXfrm>
    </dsp:sp>
    <dsp:sp modelId="{7B1CAE7A-B93A-4D4F-9536-64EF8BD86B76}">
      <dsp:nvSpPr>
        <dsp:cNvPr id="0" name=""/>
        <dsp:cNvSpPr/>
      </dsp:nvSpPr>
      <dsp:spPr>
        <a:xfrm>
          <a:off x="3614737" y="4252840"/>
          <a:ext cx="3286125" cy="7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55A765-94A2-4B5D-AB2D-DE4974C49D98}">
      <dsp:nvSpPr>
        <dsp:cNvPr id="0" name=""/>
        <dsp:cNvSpPr/>
      </dsp:nvSpPr>
      <dsp:spPr>
        <a:xfrm>
          <a:off x="7229475" y="0"/>
          <a:ext cx="3286125" cy="4252912"/>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ctr" defTabSz="1066800">
            <a:lnSpc>
              <a:spcPct val="90000"/>
            </a:lnSpc>
            <a:spcBef>
              <a:spcPct val="0"/>
            </a:spcBef>
            <a:spcAft>
              <a:spcPct val="35000"/>
            </a:spcAft>
            <a:buNone/>
          </a:pPr>
          <a:r>
            <a:rPr lang="en-GB" sz="2400" kern="1200" dirty="0"/>
            <a:t>Skew correction (optional) using projection profile method</a:t>
          </a:r>
          <a:endParaRPr lang="en-US" sz="2400" kern="1200" dirty="0"/>
        </a:p>
      </dsp:txBody>
      <dsp:txXfrm>
        <a:off x="7229475" y="1616106"/>
        <a:ext cx="3286125" cy="2551747"/>
      </dsp:txXfrm>
    </dsp:sp>
    <dsp:sp modelId="{C50D7F21-E8B4-4275-817E-2D85A63C0375}">
      <dsp:nvSpPr>
        <dsp:cNvPr id="0" name=""/>
        <dsp:cNvSpPr/>
      </dsp:nvSpPr>
      <dsp:spPr>
        <a:xfrm>
          <a:off x="8234600" y="425291"/>
          <a:ext cx="1275873" cy="1275873"/>
        </a:xfrm>
        <a:prstGeom prst="ellips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472" tIns="12700" rIns="99472" bIns="12700" numCol="1" spcCol="1270" anchor="ctr" anchorCtr="0">
          <a:noAutofit/>
        </a:bodyPr>
        <a:lstStyle/>
        <a:p>
          <a:pPr marL="0" lvl="0" indent="0" algn="ctr" defTabSz="1955800">
            <a:lnSpc>
              <a:spcPct val="90000"/>
            </a:lnSpc>
            <a:spcBef>
              <a:spcPct val="0"/>
            </a:spcBef>
            <a:spcAft>
              <a:spcPct val="35000"/>
            </a:spcAft>
            <a:buNone/>
          </a:pPr>
          <a:r>
            <a:rPr lang="en-US" sz="4400" kern="1200"/>
            <a:t>3</a:t>
          </a:r>
        </a:p>
      </dsp:txBody>
      <dsp:txXfrm>
        <a:off x="8421447" y="612138"/>
        <a:ext cx="902179" cy="902179"/>
      </dsp:txXfrm>
    </dsp:sp>
    <dsp:sp modelId="{41C26377-690E-4914-A7D5-79E6E916D4B1}">
      <dsp:nvSpPr>
        <dsp:cNvPr id="0" name=""/>
        <dsp:cNvSpPr/>
      </dsp:nvSpPr>
      <dsp:spPr>
        <a:xfrm>
          <a:off x="7229475" y="4252840"/>
          <a:ext cx="3286125" cy="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A53AB-582A-4356-B6FC-443ACA3DBC7D}">
      <dsp:nvSpPr>
        <dsp:cNvPr id="0" name=""/>
        <dsp:cNvSpPr/>
      </dsp:nvSpPr>
      <dsp:spPr>
        <a:xfrm>
          <a:off x="0" y="4167346"/>
          <a:ext cx="6900512" cy="136781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kern="1200" dirty="0"/>
            <a:t>Character Segmentation is carried out via connected component analysis, since printed text involves separated characters</a:t>
          </a:r>
          <a:endParaRPr lang="en-US" sz="1800" kern="1200" dirty="0"/>
        </a:p>
      </dsp:txBody>
      <dsp:txXfrm>
        <a:off x="0" y="4167346"/>
        <a:ext cx="6900512" cy="1367816"/>
      </dsp:txXfrm>
    </dsp:sp>
    <dsp:sp modelId="{8882646C-D937-4097-AB5E-03851E3F4BC0}">
      <dsp:nvSpPr>
        <dsp:cNvPr id="0" name=""/>
        <dsp:cNvSpPr/>
      </dsp:nvSpPr>
      <dsp:spPr>
        <a:xfrm rot="10800000">
          <a:off x="0" y="2084162"/>
          <a:ext cx="6900512" cy="2103701"/>
        </a:xfrm>
        <a:prstGeom prst="upArrowCallou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kern="1200" dirty="0"/>
            <a:t>Word Segmentation is achieved by looking at contiguous spaces in the column-wise histogram. I used k-means clustering to differentiate between the word spacing and the line spacing</a:t>
          </a:r>
          <a:endParaRPr lang="en-US" sz="1800" kern="1200" dirty="0"/>
        </a:p>
      </dsp:txBody>
      <dsp:txXfrm rot="10800000">
        <a:off x="0" y="2084162"/>
        <a:ext cx="6900512" cy="1366922"/>
      </dsp:txXfrm>
    </dsp:sp>
    <dsp:sp modelId="{0F0D2E7D-F585-4D01-A9B8-DD145A88B537}">
      <dsp:nvSpPr>
        <dsp:cNvPr id="0" name=""/>
        <dsp:cNvSpPr/>
      </dsp:nvSpPr>
      <dsp:spPr>
        <a:xfrm rot="10800000">
          <a:off x="0" y="978"/>
          <a:ext cx="6900512" cy="2103701"/>
        </a:xfrm>
        <a:prstGeom prst="upArrowCallou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kern="1200" dirty="0"/>
            <a:t>Line Segmentation is done by looking for local minima in row-wise histogram</a:t>
          </a:r>
          <a:endParaRPr lang="en-US" sz="1800" kern="1200" dirty="0"/>
        </a:p>
      </dsp:txBody>
      <dsp:txXfrm rot="10800000">
        <a:off x="0" y="978"/>
        <a:ext cx="6900512" cy="136692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AC7E5E-2FDD-45B9-9403-019CD5404C28}">
      <dsp:nvSpPr>
        <dsp:cNvPr id="0" name=""/>
        <dsp:cNvSpPr/>
      </dsp:nvSpPr>
      <dsp:spPr>
        <a:xfrm>
          <a:off x="1332" y="7648"/>
          <a:ext cx="4677087" cy="29699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982A24-D460-44B7-A788-2C2CF76A720A}">
      <dsp:nvSpPr>
        <dsp:cNvPr id="0" name=""/>
        <dsp:cNvSpPr/>
      </dsp:nvSpPr>
      <dsp:spPr>
        <a:xfrm>
          <a:off x="521008" y="501341"/>
          <a:ext cx="4677087" cy="29699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b="1" kern="1200" dirty="0"/>
            <a:t>Number Correction (optional): </a:t>
          </a:r>
          <a:r>
            <a:rPr lang="en-GB" sz="1900" kern="1200" dirty="0"/>
            <a:t>It is very common for numbers to be recognized in place of letters (‘0’ for ‘o’, ‘1’ for ‘l’, ‘2’ for ‘z’, ‘5’ for ‘s’, ‘6’ for ‘b’, ‘9’ for ‘q’ or ‘g’, etc). In places where a number is unusual, post-processing will replace them with the most probable letter.</a:t>
          </a:r>
          <a:endParaRPr lang="en-US" sz="1900" kern="1200" dirty="0"/>
        </a:p>
      </dsp:txBody>
      <dsp:txXfrm>
        <a:off x="607995" y="588328"/>
        <a:ext cx="4503113" cy="2795976"/>
      </dsp:txXfrm>
    </dsp:sp>
    <dsp:sp modelId="{76DDBD7C-4878-40EC-AA53-2BBA6D6F107D}">
      <dsp:nvSpPr>
        <dsp:cNvPr id="0" name=""/>
        <dsp:cNvSpPr/>
      </dsp:nvSpPr>
      <dsp:spPr>
        <a:xfrm>
          <a:off x="5717772" y="7648"/>
          <a:ext cx="4677087" cy="29699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773918-1BA8-46C9-BABC-BD9A69D121D9}">
      <dsp:nvSpPr>
        <dsp:cNvPr id="0" name=""/>
        <dsp:cNvSpPr/>
      </dsp:nvSpPr>
      <dsp:spPr>
        <a:xfrm>
          <a:off x="6237449" y="501341"/>
          <a:ext cx="4677087" cy="29699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b="1" kern="1200" dirty="0"/>
            <a:t>Spelling Correction (optional): </a:t>
          </a:r>
          <a:r>
            <a:rPr lang="en-GB" sz="1900" kern="1200" dirty="0"/>
            <a:t>should be used when text is in English. Sometimes involves multiple corrected spellings.</a:t>
          </a:r>
          <a:endParaRPr lang="en-US" sz="1900" kern="1200" dirty="0"/>
        </a:p>
      </dsp:txBody>
      <dsp:txXfrm>
        <a:off x="6324436" y="588328"/>
        <a:ext cx="4503113" cy="279597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D9AC0B-B55E-4DAD-B83E-BB8938971B30}">
      <dsp:nvSpPr>
        <dsp:cNvPr id="0" name=""/>
        <dsp:cNvSpPr/>
      </dsp:nvSpPr>
      <dsp:spPr>
        <a:xfrm>
          <a:off x="0" y="89032"/>
          <a:ext cx="10515600" cy="19980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a:t>Extensive tweaking of various parameters was carried out in order to minimize error during evaluation. Hence, generalization is minimal.</a:t>
          </a:r>
          <a:endParaRPr lang="en-US" sz="2700" kern="1200"/>
        </a:p>
      </dsp:txBody>
      <dsp:txXfrm>
        <a:off x="97538" y="186570"/>
        <a:ext cx="10320524" cy="1802991"/>
      </dsp:txXfrm>
    </dsp:sp>
    <dsp:sp modelId="{4F766667-0323-4EBB-885F-ECFEF7EF864A}">
      <dsp:nvSpPr>
        <dsp:cNvPr id="0" name=""/>
        <dsp:cNvSpPr/>
      </dsp:nvSpPr>
      <dsp:spPr>
        <a:xfrm>
          <a:off x="0" y="2164860"/>
          <a:ext cx="10515600" cy="19980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dirty="0"/>
            <a:t>Problems like rotated images, eroded pixels, horizontal and vertical lines, etc, should be dealt with in an ad-hoc manner by the user. The program must be able to detect these problems automatically.</a:t>
          </a:r>
          <a:endParaRPr lang="en-US" sz="2700" kern="1200" dirty="0"/>
        </a:p>
      </dsp:txBody>
      <dsp:txXfrm>
        <a:off x="97538" y="2262398"/>
        <a:ext cx="10320524" cy="1802991"/>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lstStyle>
            <a:lvl1pPr algn="l">
              <a:defRPr sz="8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12/11/2022</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68258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12/11/2022</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592781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12/11/2022</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749131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12/11/2022</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13979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12/11/2022</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66236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12/11/2022</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82647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12/11/2022</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34297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12/11/2022</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0489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12/11/2022</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816280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12/11/2022</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3164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12/11/2022</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7981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lIns="109728" tIns="109728" rIns="109728" bIns="91440" anchor="ct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lIns="109728" tIns="109728" rIns="109728" bIns="9144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lIns="109728" tIns="109728" rIns="109728" bIns="91440" anchor="ctr"/>
          <a:lstStyle>
            <a:lvl1pPr algn="l">
              <a:defRPr sz="1400" spc="40">
                <a:solidFill>
                  <a:schemeClr val="tx1">
                    <a:tint val="75000"/>
                  </a:schemeClr>
                </a:solidFill>
              </a:defRPr>
            </a:lvl1pPr>
          </a:lstStyle>
          <a:p>
            <a:fld id="{72345051-2045-45DA-935E-2E3CA1A69ADC}" type="datetimeFigureOut">
              <a:rPr lang="en-US" smtClean="0"/>
              <a:t>12/11/2022</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lIns="109728" tIns="109728" rIns="109728" bIns="91440" anchor="ctr"/>
          <a:lstStyle>
            <a:lvl1pPr algn="ctr">
              <a:defRPr sz="1400" spc="4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lIns="109728" tIns="109728" rIns="109728" bIns="91440" anchor="ctr"/>
          <a:lstStyle>
            <a:lvl1pPr algn="r">
              <a:defRPr sz="1400" spc="4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2186081084"/>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txStyles>
    <p:titleStyle>
      <a:lvl1pPr algn="l" defTabSz="914400" rtl="0" eaLnBrk="1" latinLnBrk="0" hangingPunct="1">
        <a:lnSpc>
          <a:spcPct val="105000"/>
        </a:lnSpc>
        <a:spcBef>
          <a:spcPct val="0"/>
        </a:spcBef>
        <a:buNone/>
        <a:defRPr sz="4400" kern="1200" spc="5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600" kern="1200" spc="50">
          <a:solidFill>
            <a:schemeClr val="tx1"/>
          </a:solidFill>
          <a:latin typeface="+mn-lt"/>
          <a:ea typeface="+mn-ea"/>
          <a:cs typeface="+mn-cs"/>
        </a:defRPr>
      </a:lvl1pPr>
      <a:lvl2pPr marL="685800" indent="-228600" algn="l" defTabSz="914400" rtl="0" eaLnBrk="1" latinLnBrk="0" hangingPunct="1">
        <a:lnSpc>
          <a:spcPct val="105000"/>
        </a:lnSpc>
        <a:spcBef>
          <a:spcPts val="500"/>
        </a:spcBef>
        <a:buFont typeface="Arial" panose="020B0604020202020204" pitchFamily="34" charset="0"/>
        <a:buChar char="•"/>
        <a:defRPr sz="2200" kern="1200" spc="50">
          <a:solidFill>
            <a:schemeClr val="tx1"/>
          </a:solidFill>
          <a:latin typeface="+mn-lt"/>
          <a:ea typeface="+mn-ea"/>
          <a:cs typeface="+mn-cs"/>
        </a:defRPr>
      </a:lvl2pPr>
      <a:lvl3pPr marL="1143000" indent="-228600" algn="l" defTabSz="914400" rtl="0" eaLnBrk="1" latinLnBrk="0" hangingPunct="1">
        <a:lnSpc>
          <a:spcPct val="105000"/>
        </a:lnSpc>
        <a:spcBef>
          <a:spcPts val="500"/>
        </a:spcBef>
        <a:buFont typeface="Arial" panose="020B0604020202020204" pitchFamily="34" charset="0"/>
        <a:buChar char="•"/>
        <a:defRPr sz="2000" kern="1200" spc="50">
          <a:solidFill>
            <a:schemeClr val="tx1"/>
          </a:solidFill>
          <a:latin typeface="+mn-lt"/>
          <a:ea typeface="+mn-ea"/>
          <a:cs typeface="+mn-cs"/>
        </a:defRPr>
      </a:lvl3pPr>
      <a:lvl4pPr marL="1600200" indent="-228600" algn="l" defTabSz="914400" rtl="0" eaLnBrk="1" latinLnBrk="0" hangingPunct="1">
        <a:lnSpc>
          <a:spcPct val="105000"/>
        </a:lnSpc>
        <a:spcBef>
          <a:spcPts val="500"/>
        </a:spcBef>
        <a:buFont typeface="Arial" panose="020B0604020202020204" pitchFamily="34" charset="0"/>
        <a:buChar char="•"/>
        <a:defRPr sz="1800" kern="1200" spc="50">
          <a:solidFill>
            <a:schemeClr val="tx1"/>
          </a:solidFill>
          <a:latin typeface="+mn-lt"/>
          <a:ea typeface="+mn-ea"/>
          <a:cs typeface="+mn-cs"/>
        </a:defRPr>
      </a:lvl4pPr>
      <a:lvl5pPr marL="2057400" indent="-228600" algn="l" defTabSz="914400" rtl="0" eaLnBrk="1" latinLnBrk="0" hangingPunct="1">
        <a:lnSpc>
          <a:spcPct val="105000"/>
        </a:lnSpc>
        <a:spcBef>
          <a:spcPts val="500"/>
        </a:spcBef>
        <a:buFont typeface="Arial" panose="020B0604020202020204" pitchFamily="34" charset="0"/>
        <a:buChar char="•"/>
        <a:defRPr sz="1800" kern="1200" spc="5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www.ee.surrey.ac.uk/CVSSP/demos/chars74k/" TargetMode="External"/><Relationship Id="rId2" Type="http://schemas.openxmlformats.org/officeDocument/2006/relationships/hyperlink" Target="https://www.nist.gov/itl/products-and-services/emnist-dataset"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github.com/chanrt/image-segmentation-ocr"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8">
            <a:extLst>
              <a:ext uri="{FF2B5EF4-FFF2-40B4-BE49-F238E27FC236}">
                <a16:creationId xmlns:a16="http://schemas.microsoft.com/office/drawing/2014/main" id="{8A95209C-5275-4E15-8EA7-7F42980AB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3" descr="3D art of a person">
            <a:extLst>
              <a:ext uri="{FF2B5EF4-FFF2-40B4-BE49-F238E27FC236}">
                <a16:creationId xmlns:a16="http://schemas.microsoft.com/office/drawing/2014/main" id="{E97F7B87-AA59-F0D3-80AA-0810AB2BBF31}"/>
              </a:ext>
            </a:extLst>
          </p:cNvPr>
          <p:cNvPicPr>
            <a:picLocks noChangeAspect="1"/>
          </p:cNvPicPr>
          <p:nvPr/>
        </p:nvPicPr>
        <p:blipFill rotWithShape="1">
          <a:blip r:embed="rId2">
            <a:alphaModFix amt="50000"/>
          </a:blip>
          <a:srcRect t="17599" r="-1" b="26137"/>
          <a:stretch/>
        </p:blipFill>
        <p:spPr>
          <a:xfrm>
            <a:off x="20" y="10"/>
            <a:ext cx="12188931" cy="6857990"/>
          </a:xfrm>
          <a:prstGeom prst="rect">
            <a:avLst/>
          </a:prstGeom>
        </p:spPr>
      </p:pic>
      <p:sp>
        <p:nvSpPr>
          <p:cNvPr id="2" name="Title 1">
            <a:extLst>
              <a:ext uri="{FF2B5EF4-FFF2-40B4-BE49-F238E27FC236}">
                <a16:creationId xmlns:a16="http://schemas.microsoft.com/office/drawing/2014/main" id="{8F351130-A234-E7E6-DC4C-F169A9D3F050}"/>
              </a:ext>
            </a:extLst>
          </p:cNvPr>
          <p:cNvSpPr>
            <a:spLocks noGrp="1"/>
          </p:cNvSpPr>
          <p:nvPr>
            <p:ph type="ctrTitle"/>
          </p:nvPr>
        </p:nvSpPr>
        <p:spPr>
          <a:xfrm>
            <a:off x="1527048" y="1124712"/>
            <a:ext cx="9144000" cy="3063240"/>
          </a:xfrm>
        </p:spPr>
        <p:txBody>
          <a:bodyPr>
            <a:normAutofit/>
          </a:bodyPr>
          <a:lstStyle/>
          <a:p>
            <a:pPr algn="ctr">
              <a:lnSpc>
                <a:spcPct val="95000"/>
              </a:lnSpc>
            </a:pPr>
            <a:r>
              <a:rPr lang="en-GB" sz="4600"/>
              <a:t>Image Segmentation </a:t>
            </a:r>
            <a:br>
              <a:rPr lang="en-GB" sz="4600"/>
            </a:br>
            <a:r>
              <a:rPr lang="en-GB" sz="4600"/>
              <a:t>and</a:t>
            </a:r>
            <a:br>
              <a:rPr lang="en-GB" sz="4600"/>
            </a:br>
            <a:r>
              <a:rPr lang="en-GB" sz="4600"/>
              <a:t>Optical Character Recognition</a:t>
            </a:r>
            <a:endParaRPr lang="en-IN" sz="4600"/>
          </a:p>
        </p:txBody>
      </p:sp>
      <p:sp>
        <p:nvSpPr>
          <p:cNvPr id="3" name="Subtitle 2">
            <a:extLst>
              <a:ext uri="{FF2B5EF4-FFF2-40B4-BE49-F238E27FC236}">
                <a16:creationId xmlns:a16="http://schemas.microsoft.com/office/drawing/2014/main" id="{A76319EE-23C3-4463-782F-10C5DEB1AB60}"/>
              </a:ext>
            </a:extLst>
          </p:cNvPr>
          <p:cNvSpPr>
            <a:spLocks noGrp="1"/>
          </p:cNvSpPr>
          <p:nvPr>
            <p:ph type="subTitle" idx="1"/>
          </p:nvPr>
        </p:nvSpPr>
        <p:spPr>
          <a:xfrm>
            <a:off x="1527048" y="4599432"/>
            <a:ext cx="9144000" cy="1227520"/>
          </a:xfrm>
        </p:spPr>
        <p:txBody>
          <a:bodyPr>
            <a:normAutofit/>
          </a:bodyPr>
          <a:lstStyle/>
          <a:p>
            <a:pPr algn="ctr">
              <a:lnSpc>
                <a:spcPct val="90000"/>
              </a:lnSpc>
            </a:pPr>
            <a:r>
              <a:rPr lang="en-GB" sz="1800"/>
              <a:t>Chandan R T</a:t>
            </a:r>
          </a:p>
          <a:p>
            <a:pPr algn="ctr">
              <a:lnSpc>
                <a:spcPct val="90000"/>
              </a:lnSpc>
            </a:pPr>
            <a:r>
              <a:rPr lang="en-GB" sz="1800"/>
              <a:t>4</a:t>
            </a:r>
            <a:r>
              <a:rPr lang="en-GB" sz="1800" baseline="30000"/>
              <a:t>th</a:t>
            </a:r>
            <a:r>
              <a:rPr lang="en-GB" sz="1800"/>
              <a:t> Year UG: Physics Major</a:t>
            </a:r>
          </a:p>
          <a:p>
            <a:pPr algn="ctr">
              <a:lnSpc>
                <a:spcPct val="90000"/>
              </a:lnSpc>
            </a:pPr>
            <a:r>
              <a:rPr lang="en-GB" sz="1800"/>
              <a:t>Project for course E9 241: Digital Image Processing</a:t>
            </a:r>
            <a:endParaRPr lang="en-IN" sz="1800"/>
          </a:p>
        </p:txBody>
      </p:sp>
      <p:sp>
        <p:nvSpPr>
          <p:cNvPr id="54" name="Rectangle 6">
            <a:extLst>
              <a:ext uri="{FF2B5EF4-FFF2-40B4-BE49-F238E27FC236}">
                <a16:creationId xmlns:a16="http://schemas.microsoft.com/office/drawing/2014/main" id="{4F2ED431-E304-4FF0-9F4E-032783C9D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571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6">
            <a:extLst>
              <a:ext uri="{FF2B5EF4-FFF2-40B4-BE49-F238E27FC236}">
                <a16:creationId xmlns:a16="http://schemas.microsoft.com/office/drawing/2014/main" id="{4E87FCFB-2CCE-460D-B3DD-557C8BD1B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211314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500"/>
                                  </p:stCondLst>
                                  <p:iterate>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DB3D9-23A3-F3C1-84B8-ACAFC4F8C73A}"/>
              </a:ext>
            </a:extLst>
          </p:cNvPr>
          <p:cNvSpPr>
            <a:spLocks noGrp="1"/>
          </p:cNvSpPr>
          <p:nvPr>
            <p:ph type="title"/>
          </p:nvPr>
        </p:nvSpPr>
        <p:spPr/>
        <p:txBody>
          <a:bodyPr/>
          <a:lstStyle/>
          <a:p>
            <a:pPr algn="ctr"/>
            <a:r>
              <a:rPr lang="en-GB" dirty="0"/>
              <a:t>4: Character Recognition</a:t>
            </a:r>
            <a:endParaRPr lang="en-IN" dirty="0"/>
          </a:p>
        </p:txBody>
      </p:sp>
      <p:sp>
        <p:nvSpPr>
          <p:cNvPr id="3" name="Content Placeholder 2">
            <a:extLst>
              <a:ext uri="{FF2B5EF4-FFF2-40B4-BE49-F238E27FC236}">
                <a16:creationId xmlns:a16="http://schemas.microsoft.com/office/drawing/2014/main" id="{02D20724-4127-6563-AC03-CD5C679F0712}"/>
              </a:ext>
            </a:extLst>
          </p:cNvPr>
          <p:cNvSpPr>
            <a:spLocks noGrp="1"/>
          </p:cNvSpPr>
          <p:nvPr>
            <p:ph idx="1"/>
          </p:nvPr>
        </p:nvSpPr>
        <p:spPr/>
        <p:txBody>
          <a:bodyPr>
            <a:normAutofit/>
          </a:bodyPr>
          <a:lstStyle/>
          <a:p>
            <a:pPr marL="0" indent="0">
              <a:buNone/>
            </a:pPr>
            <a:r>
              <a:rPr lang="en-GB" dirty="0"/>
              <a:t>Two types of neural networks were considered:</a:t>
            </a:r>
          </a:p>
          <a:p>
            <a:r>
              <a:rPr lang="en-GB" dirty="0"/>
              <a:t>Dense/Artificial Neural Networks</a:t>
            </a:r>
          </a:p>
          <a:p>
            <a:r>
              <a:rPr lang="en-GB" dirty="0"/>
              <a:t>Convolutional Neural Networks</a:t>
            </a:r>
          </a:p>
          <a:p>
            <a:pPr marL="0" indent="0">
              <a:buNone/>
            </a:pPr>
            <a:endParaRPr lang="en-GB" dirty="0"/>
          </a:p>
          <a:p>
            <a:pPr marL="0" indent="0">
              <a:buNone/>
            </a:pPr>
            <a:r>
              <a:rPr lang="en-GB" dirty="0"/>
              <a:t>Two datasets were used for training:</a:t>
            </a:r>
          </a:p>
          <a:p>
            <a:r>
              <a:rPr lang="en-GB" dirty="0"/>
              <a:t>Handwritten (from extended MNIST) with ~7 lakh characters</a:t>
            </a:r>
          </a:p>
          <a:p>
            <a:r>
              <a:rPr lang="en-GB" dirty="0"/>
              <a:t>Printed characters (from Chars74K) with ~70k characters</a:t>
            </a:r>
            <a:endParaRPr lang="en-IN" dirty="0"/>
          </a:p>
        </p:txBody>
      </p:sp>
    </p:spTree>
    <p:extLst>
      <p:ext uri="{BB962C8B-B14F-4D97-AF65-F5344CB8AC3E}">
        <p14:creationId xmlns:p14="http://schemas.microsoft.com/office/powerpoint/2010/main" val="1975175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1700D-1E66-B078-947F-A2C7BF3519A5}"/>
              </a:ext>
            </a:extLst>
          </p:cNvPr>
          <p:cNvSpPr>
            <a:spLocks noGrp="1"/>
          </p:cNvSpPr>
          <p:nvPr>
            <p:ph type="title"/>
          </p:nvPr>
        </p:nvSpPr>
        <p:spPr/>
        <p:txBody>
          <a:bodyPr/>
          <a:lstStyle/>
          <a:p>
            <a:pPr algn="ctr"/>
            <a:r>
              <a:rPr lang="en-GB" dirty="0"/>
              <a:t>Accuracy of Trained Models</a:t>
            </a:r>
            <a:endParaRPr lang="en-IN" dirty="0"/>
          </a:p>
        </p:txBody>
      </p:sp>
      <p:graphicFrame>
        <p:nvGraphicFramePr>
          <p:cNvPr id="4" name="Table 4">
            <a:extLst>
              <a:ext uri="{FF2B5EF4-FFF2-40B4-BE49-F238E27FC236}">
                <a16:creationId xmlns:a16="http://schemas.microsoft.com/office/drawing/2014/main" id="{741891FF-9951-E112-68E8-83B7D89005D5}"/>
              </a:ext>
            </a:extLst>
          </p:cNvPr>
          <p:cNvGraphicFramePr>
            <a:graphicFrameLocks noGrp="1"/>
          </p:cNvGraphicFramePr>
          <p:nvPr>
            <p:ph idx="1"/>
            <p:extLst>
              <p:ext uri="{D42A27DB-BD31-4B8C-83A1-F6EECF244321}">
                <p14:modId xmlns:p14="http://schemas.microsoft.com/office/powerpoint/2010/main" val="1854064819"/>
              </p:ext>
            </p:extLst>
          </p:nvPr>
        </p:nvGraphicFramePr>
        <p:xfrm>
          <a:off x="838200" y="1928813"/>
          <a:ext cx="10515597" cy="2709175"/>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1937569584"/>
                    </a:ext>
                  </a:extLst>
                </a:gridCol>
                <a:gridCol w="3505199">
                  <a:extLst>
                    <a:ext uri="{9D8B030D-6E8A-4147-A177-3AD203B41FA5}">
                      <a16:colId xmlns:a16="http://schemas.microsoft.com/office/drawing/2014/main" val="2605137976"/>
                    </a:ext>
                  </a:extLst>
                </a:gridCol>
                <a:gridCol w="3505199">
                  <a:extLst>
                    <a:ext uri="{9D8B030D-6E8A-4147-A177-3AD203B41FA5}">
                      <a16:colId xmlns:a16="http://schemas.microsoft.com/office/drawing/2014/main" val="1494756406"/>
                    </a:ext>
                  </a:extLst>
                </a:gridCol>
              </a:tblGrid>
              <a:tr h="541835">
                <a:tc>
                  <a:txBody>
                    <a:bodyPr/>
                    <a:lstStyle/>
                    <a:p>
                      <a:pPr algn="ctr"/>
                      <a:r>
                        <a:rPr lang="en-GB" dirty="0"/>
                        <a:t>Models</a:t>
                      </a:r>
                      <a:endParaRPr lang="en-IN" dirty="0"/>
                    </a:p>
                  </a:txBody>
                  <a:tcPr anchor="ctr"/>
                </a:tc>
                <a:tc>
                  <a:txBody>
                    <a:bodyPr/>
                    <a:lstStyle/>
                    <a:p>
                      <a:pPr algn="ctr"/>
                      <a:r>
                        <a:rPr lang="en-GB" dirty="0"/>
                        <a:t>Accuracy on training data</a:t>
                      </a:r>
                      <a:endParaRPr lang="en-IN" dirty="0"/>
                    </a:p>
                  </a:txBody>
                  <a:tcPr anchor="ctr"/>
                </a:tc>
                <a:tc>
                  <a:txBody>
                    <a:bodyPr/>
                    <a:lstStyle/>
                    <a:p>
                      <a:pPr algn="ctr"/>
                      <a:r>
                        <a:rPr lang="en-GB" dirty="0"/>
                        <a:t>Accuracy on testing data</a:t>
                      </a:r>
                      <a:endParaRPr lang="en-IN" dirty="0"/>
                    </a:p>
                  </a:txBody>
                  <a:tcPr anchor="ctr"/>
                </a:tc>
                <a:extLst>
                  <a:ext uri="{0D108BD9-81ED-4DB2-BD59-A6C34878D82A}">
                    <a16:rowId xmlns:a16="http://schemas.microsoft.com/office/drawing/2014/main" val="3689035057"/>
                  </a:ext>
                </a:extLst>
              </a:tr>
              <a:tr h="541835">
                <a:tc>
                  <a:txBody>
                    <a:bodyPr/>
                    <a:lstStyle/>
                    <a:p>
                      <a:pPr algn="ctr"/>
                      <a:r>
                        <a:rPr lang="en-GB" dirty="0"/>
                        <a:t>ANN on hand-written characters</a:t>
                      </a:r>
                      <a:endParaRPr lang="en-IN" dirty="0"/>
                    </a:p>
                  </a:txBody>
                  <a:tcPr anchor="ctr"/>
                </a:tc>
                <a:tc>
                  <a:txBody>
                    <a:bodyPr/>
                    <a:lstStyle/>
                    <a:p>
                      <a:pPr algn="ctr"/>
                      <a:r>
                        <a:rPr lang="en-GB" dirty="0"/>
                        <a:t>85.34 %</a:t>
                      </a:r>
                      <a:endParaRPr lang="en-IN" dirty="0"/>
                    </a:p>
                  </a:txBody>
                  <a:tcPr anchor="ctr"/>
                </a:tc>
                <a:tc>
                  <a:txBody>
                    <a:bodyPr/>
                    <a:lstStyle/>
                    <a:p>
                      <a:pPr algn="ctr"/>
                      <a:r>
                        <a:rPr lang="en-GB" dirty="0"/>
                        <a:t>84.40 %</a:t>
                      </a:r>
                      <a:endParaRPr lang="en-IN" dirty="0"/>
                    </a:p>
                  </a:txBody>
                  <a:tcPr anchor="ctr"/>
                </a:tc>
                <a:extLst>
                  <a:ext uri="{0D108BD9-81ED-4DB2-BD59-A6C34878D82A}">
                    <a16:rowId xmlns:a16="http://schemas.microsoft.com/office/drawing/2014/main" val="323872091"/>
                  </a:ext>
                </a:extLst>
              </a:tr>
              <a:tr h="541835">
                <a:tc>
                  <a:txBody>
                    <a:bodyPr/>
                    <a:lstStyle/>
                    <a:p>
                      <a:pPr algn="ctr"/>
                      <a:r>
                        <a:rPr lang="en-GB" dirty="0"/>
                        <a:t>CNN on hand-written characters</a:t>
                      </a:r>
                      <a:endParaRPr lang="en-IN" dirty="0"/>
                    </a:p>
                  </a:txBody>
                  <a:tcPr anchor="ctr"/>
                </a:tc>
                <a:tc>
                  <a:txBody>
                    <a:bodyPr/>
                    <a:lstStyle/>
                    <a:p>
                      <a:pPr algn="ctr"/>
                      <a:r>
                        <a:rPr lang="en-GB" dirty="0"/>
                        <a:t>87.97 %</a:t>
                      </a:r>
                      <a:endParaRPr lang="en-IN" dirty="0"/>
                    </a:p>
                  </a:txBody>
                  <a:tcPr anchor="ctr"/>
                </a:tc>
                <a:tc>
                  <a:txBody>
                    <a:bodyPr/>
                    <a:lstStyle/>
                    <a:p>
                      <a:pPr algn="ctr"/>
                      <a:r>
                        <a:rPr lang="en-GB" dirty="0"/>
                        <a:t>86.10 %</a:t>
                      </a:r>
                      <a:endParaRPr lang="en-IN" dirty="0"/>
                    </a:p>
                  </a:txBody>
                  <a:tcPr anchor="ctr"/>
                </a:tc>
                <a:extLst>
                  <a:ext uri="{0D108BD9-81ED-4DB2-BD59-A6C34878D82A}">
                    <a16:rowId xmlns:a16="http://schemas.microsoft.com/office/drawing/2014/main" val="244569950"/>
                  </a:ext>
                </a:extLst>
              </a:tr>
              <a:tr h="541835">
                <a:tc>
                  <a:txBody>
                    <a:bodyPr/>
                    <a:lstStyle/>
                    <a:p>
                      <a:pPr algn="ctr"/>
                      <a:r>
                        <a:rPr lang="en-GB" dirty="0"/>
                        <a:t>ANN on printed characters</a:t>
                      </a:r>
                      <a:endParaRPr lang="en-IN" dirty="0"/>
                    </a:p>
                  </a:txBody>
                  <a:tcPr anchor="ctr"/>
                </a:tc>
                <a:tc>
                  <a:txBody>
                    <a:bodyPr/>
                    <a:lstStyle/>
                    <a:p>
                      <a:pPr algn="ctr"/>
                      <a:r>
                        <a:rPr lang="en-GB" dirty="0"/>
                        <a:t>91.38 %</a:t>
                      </a:r>
                      <a:endParaRPr lang="en-IN" dirty="0"/>
                    </a:p>
                  </a:txBody>
                  <a:tcPr anchor="ctr"/>
                </a:tc>
                <a:tc>
                  <a:txBody>
                    <a:bodyPr/>
                    <a:lstStyle/>
                    <a:p>
                      <a:pPr algn="ctr"/>
                      <a:r>
                        <a:rPr lang="en-GB" dirty="0"/>
                        <a:t>87.67 %</a:t>
                      </a:r>
                      <a:endParaRPr lang="en-IN" dirty="0"/>
                    </a:p>
                  </a:txBody>
                  <a:tcPr anchor="ctr"/>
                </a:tc>
                <a:extLst>
                  <a:ext uri="{0D108BD9-81ED-4DB2-BD59-A6C34878D82A}">
                    <a16:rowId xmlns:a16="http://schemas.microsoft.com/office/drawing/2014/main" val="3330688390"/>
                  </a:ext>
                </a:extLst>
              </a:tr>
              <a:tr h="541835">
                <a:tc>
                  <a:txBody>
                    <a:bodyPr/>
                    <a:lstStyle/>
                    <a:p>
                      <a:pPr algn="ctr"/>
                      <a:r>
                        <a:rPr lang="en-GB" dirty="0"/>
                        <a:t>CNN on printed characters</a:t>
                      </a:r>
                      <a:endParaRPr lang="en-IN" dirty="0"/>
                    </a:p>
                  </a:txBody>
                  <a:tcPr anchor="ctr"/>
                </a:tc>
                <a:tc>
                  <a:txBody>
                    <a:bodyPr/>
                    <a:lstStyle/>
                    <a:p>
                      <a:pPr algn="ctr"/>
                      <a:r>
                        <a:rPr lang="en-GB" dirty="0"/>
                        <a:t>94.55 %</a:t>
                      </a:r>
                      <a:endParaRPr lang="en-IN" dirty="0"/>
                    </a:p>
                  </a:txBody>
                  <a:tcPr anchor="ctr"/>
                </a:tc>
                <a:tc>
                  <a:txBody>
                    <a:bodyPr/>
                    <a:lstStyle/>
                    <a:p>
                      <a:pPr algn="ctr"/>
                      <a:r>
                        <a:rPr lang="en-GB" dirty="0"/>
                        <a:t>90.18 %</a:t>
                      </a:r>
                      <a:endParaRPr lang="en-IN" dirty="0"/>
                    </a:p>
                  </a:txBody>
                  <a:tcPr anchor="ctr"/>
                </a:tc>
                <a:extLst>
                  <a:ext uri="{0D108BD9-81ED-4DB2-BD59-A6C34878D82A}">
                    <a16:rowId xmlns:a16="http://schemas.microsoft.com/office/drawing/2014/main" val="3190700971"/>
                  </a:ext>
                </a:extLst>
              </a:tr>
            </a:tbl>
          </a:graphicData>
        </a:graphic>
      </p:graphicFrame>
      <p:sp>
        <p:nvSpPr>
          <p:cNvPr id="5" name="TextBox 4">
            <a:extLst>
              <a:ext uri="{FF2B5EF4-FFF2-40B4-BE49-F238E27FC236}">
                <a16:creationId xmlns:a16="http://schemas.microsoft.com/office/drawing/2014/main" id="{3CFF1E06-EE93-2592-943B-AB455B3DD23D}"/>
              </a:ext>
            </a:extLst>
          </p:cNvPr>
          <p:cNvSpPr txBox="1"/>
          <p:nvPr/>
        </p:nvSpPr>
        <p:spPr>
          <a:xfrm>
            <a:off x="838200" y="5292546"/>
            <a:ext cx="7443063" cy="1200329"/>
          </a:xfrm>
          <a:prstGeom prst="rect">
            <a:avLst/>
          </a:prstGeom>
          <a:noFill/>
        </p:spPr>
        <p:txBody>
          <a:bodyPr wrap="none" rtlCol="0">
            <a:spAutoFit/>
          </a:bodyPr>
          <a:lstStyle/>
          <a:p>
            <a:r>
              <a:rPr lang="en-GB" dirty="0"/>
              <a:t>Observations:</a:t>
            </a:r>
          </a:p>
          <a:p>
            <a:pPr marL="342900" indent="-342900">
              <a:buAutoNum type="arabicParenR"/>
            </a:pPr>
            <a:r>
              <a:rPr lang="en-GB" dirty="0"/>
              <a:t>Better accuracy on printed characters</a:t>
            </a:r>
          </a:p>
          <a:p>
            <a:pPr marL="342900" indent="-342900">
              <a:buAutoNum type="arabicParenR"/>
            </a:pPr>
            <a:r>
              <a:rPr lang="en-GB" dirty="0"/>
              <a:t>CNNs perform better than ANNs</a:t>
            </a:r>
          </a:p>
          <a:p>
            <a:pPr marL="342900" indent="-342900">
              <a:buAutoNum type="arabicParenR"/>
            </a:pPr>
            <a:r>
              <a:rPr lang="en-GB" dirty="0"/>
              <a:t>Models trained on printed characters have a slight tendency to overfit</a:t>
            </a:r>
            <a:endParaRPr lang="en-IN" dirty="0"/>
          </a:p>
        </p:txBody>
      </p:sp>
    </p:spTree>
    <p:extLst>
      <p:ext uri="{BB962C8B-B14F-4D97-AF65-F5344CB8AC3E}">
        <p14:creationId xmlns:p14="http://schemas.microsoft.com/office/powerpoint/2010/main" val="3273337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47B6BBF-09F2-4A29-AE4E-3771E2924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365579-1EF2-E783-7DD7-D87A8421E4A2}"/>
              </a:ext>
            </a:extLst>
          </p:cNvPr>
          <p:cNvSpPr>
            <a:spLocks noGrp="1"/>
          </p:cNvSpPr>
          <p:nvPr>
            <p:ph type="title"/>
          </p:nvPr>
        </p:nvSpPr>
        <p:spPr>
          <a:xfrm>
            <a:off x="635000" y="634029"/>
            <a:ext cx="10921640" cy="1314698"/>
          </a:xfrm>
        </p:spPr>
        <p:txBody>
          <a:bodyPr anchor="ctr">
            <a:normAutofit/>
          </a:bodyPr>
          <a:lstStyle/>
          <a:p>
            <a:pPr algn="ctr"/>
            <a:r>
              <a:rPr lang="en-GB" sz="7200" dirty="0"/>
              <a:t>5: Post-processing</a:t>
            </a:r>
            <a:endParaRPr lang="en-IN" sz="7200" dirty="0"/>
          </a:p>
        </p:txBody>
      </p:sp>
      <p:sp>
        <p:nvSpPr>
          <p:cNvPr id="11"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48305" y="2241737"/>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rgbClr val="83AF45"/>
          </a:solidFill>
          <a:ln w="34925">
            <a:solidFill>
              <a:srgbClr val="83AF45"/>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93EAC914-45E0-699B-0921-44B8C4FFA4E2}"/>
              </a:ext>
            </a:extLst>
          </p:cNvPr>
          <p:cNvGraphicFramePr>
            <a:graphicFrameLocks noGrp="1"/>
          </p:cNvGraphicFramePr>
          <p:nvPr>
            <p:ph idx="1"/>
            <p:extLst>
              <p:ext uri="{D42A27DB-BD31-4B8C-83A1-F6EECF244321}">
                <p14:modId xmlns:p14="http://schemas.microsoft.com/office/powerpoint/2010/main" val="2490641476"/>
              </p:ext>
            </p:extLst>
          </p:nvPr>
        </p:nvGraphicFramePr>
        <p:xfrm>
          <a:off x="632647" y="2805098"/>
          <a:ext cx="10915869" cy="3478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39833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77DD-4778-FD7E-7EE8-3F0200A53892}"/>
              </a:ext>
            </a:extLst>
          </p:cNvPr>
          <p:cNvSpPr>
            <a:spLocks noGrp="1"/>
          </p:cNvSpPr>
          <p:nvPr>
            <p:ph type="title"/>
          </p:nvPr>
        </p:nvSpPr>
        <p:spPr/>
        <p:txBody>
          <a:bodyPr/>
          <a:lstStyle/>
          <a:p>
            <a:pPr algn="ctr"/>
            <a:r>
              <a:rPr lang="en-GB" dirty="0"/>
              <a:t>Number Correction (demo)</a:t>
            </a:r>
            <a:endParaRPr lang="en-IN" dirty="0"/>
          </a:p>
        </p:txBody>
      </p:sp>
      <p:sp>
        <p:nvSpPr>
          <p:cNvPr id="6" name="TextBox 5">
            <a:extLst>
              <a:ext uri="{FF2B5EF4-FFF2-40B4-BE49-F238E27FC236}">
                <a16:creationId xmlns:a16="http://schemas.microsoft.com/office/drawing/2014/main" id="{E976CE58-BF46-F4A9-8240-A0A593676E05}"/>
              </a:ext>
            </a:extLst>
          </p:cNvPr>
          <p:cNvSpPr txBox="1"/>
          <p:nvPr/>
        </p:nvSpPr>
        <p:spPr>
          <a:xfrm>
            <a:off x="6523348" y="2403835"/>
            <a:ext cx="5163593" cy="1477328"/>
          </a:xfrm>
          <a:prstGeom prst="rect">
            <a:avLst/>
          </a:prstGeom>
          <a:noFill/>
        </p:spPr>
        <p:txBody>
          <a:bodyPr wrap="none" rtlCol="0">
            <a:spAutoFit/>
          </a:bodyPr>
          <a:lstStyle/>
          <a:p>
            <a:r>
              <a:rPr lang="en-IN" b="1" dirty="0"/>
              <a:t>Raw output:</a:t>
            </a:r>
          </a:p>
          <a:p>
            <a:r>
              <a:rPr lang="en-IN" dirty="0"/>
              <a:t>l0rem ipsum d010r sit </a:t>
            </a:r>
            <a:r>
              <a:rPr lang="en-IN" dirty="0" err="1"/>
              <a:t>amet</a:t>
            </a:r>
            <a:r>
              <a:rPr lang="en-IN" dirty="0"/>
              <a:t> c0nsectetur </a:t>
            </a:r>
          </a:p>
          <a:p>
            <a:r>
              <a:rPr lang="en-IN" dirty="0"/>
              <a:t>adipiscin8 e1it </a:t>
            </a:r>
            <a:r>
              <a:rPr lang="en-IN" dirty="0" err="1"/>
              <a:t>sed</a:t>
            </a:r>
            <a:r>
              <a:rPr lang="en-IN" dirty="0"/>
              <a:t> d0 eiusm0d temp0r </a:t>
            </a:r>
            <a:r>
              <a:rPr lang="en-IN" dirty="0" err="1"/>
              <a:t>incididunt</a:t>
            </a:r>
            <a:r>
              <a:rPr lang="en-IN" dirty="0"/>
              <a:t> </a:t>
            </a:r>
          </a:p>
          <a:p>
            <a:r>
              <a:rPr lang="en-IN" dirty="0" err="1"/>
              <a:t>ut</a:t>
            </a:r>
            <a:r>
              <a:rPr lang="en-IN" dirty="0"/>
              <a:t> 1ab0re et d010re ma8na a1i9ua </a:t>
            </a:r>
            <a:r>
              <a:rPr lang="en-IN" dirty="0" err="1"/>
              <a:t>ut</a:t>
            </a:r>
            <a:r>
              <a:rPr lang="en-IN" dirty="0"/>
              <a:t> </a:t>
            </a:r>
            <a:r>
              <a:rPr lang="en-IN" dirty="0" err="1"/>
              <a:t>enim</a:t>
            </a:r>
            <a:r>
              <a:rPr lang="en-IN" dirty="0"/>
              <a:t> ad</a:t>
            </a:r>
          </a:p>
          <a:p>
            <a:r>
              <a:rPr lang="en-IN" dirty="0"/>
              <a:t>minim </a:t>
            </a:r>
            <a:r>
              <a:rPr lang="en-IN" dirty="0" err="1"/>
              <a:t>veniam</a:t>
            </a:r>
            <a:r>
              <a:rPr lang="en-IN" dirty="0"/>
              <a:t> ....</a:t>
            </a:r>
          </a:p>
        </p:txBody>
      </p:sp>
      <p:pic>
        <p:nvPicPr>
          <p:cNvPr id="10" name="Content Placeholder 9" descr="Text&#10;&#10;Description automatically generated">
            <a:extLst>
              <a:ext uri="{FF2B5EF4-FFF2-40B4-BE49-F238E27FC236}">
                <a16:creationId xmlns:a16="http://schemas.microsoft.com/office/drawing/2014/main" id="{29C600C3-B5B7-50EE-7170-A5EEE73775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5913" y="2785196"/>
            <a:ext cx="4902740" cy="2845843"/>
          </a:xfrm>
        </p:spPr>
      </p:pic>
      <p:sp>
        <p:nvSpPr>
          <p:cNvPr id="11" name="TextBox 10">
            <a:extLst>
              <a:ext uri="{FF2B5EF4-FFF2-40B4-BE49-F238E27FC236}">
                <a16:creationId xmlns:a16="http://schemas.microsoft.com/office/drawing/2014/main" id="{FA99173E-5591-3832-4681-D8614E17BBD9}"/>
              </a:ext>
            </a:extLst>
          </p:cNvPr>
          <p:cNvSpPr txBox="1"/>
          <p:nvPr/>
        </p:nvSpPr>
        <p:spPr>
          <a:xfrm>
            <a:off x="6523348" y="4153711"/>
            <a:ext cx="5051383" cy="1477328"/>
          </a:xfrm>
          <a:prstGeom prst="rect">
            <a:avLst/>
          </a:prstGeom>
          <a:noFill/>
        </p:spPr>
        <p:txBody>
          <a:bodyPr wrap="none" rtlCol="0">
            <a:spAutoFit/>
          </a:bodyPr>
          <a:lstStyle/>
          <a:p>
            <a:r>
              <a:rPr lang="en-IN" b="1" dirty="0"/>
              <a:t>After number correction:</a:t>
            </a:r>
          </a:p>
          <a:p>
            <a:r>
              <a:rPr lang="en-IN" dirty="0"/>
              <a:t>lorem ipsum </a:t>
            </a:r>
            <a:r>
              <a:rPr lang="en-IN" dirty="0" err="1"/>
              <a:t>doior</a:t>
            </a:r>
            <a:r>
              <a:rPr lang="en-IN" dirty="0"/>
              <a:t> sit </a:t>
            </a:r>
            <a:r>
              <a:rPr lang="en-IN" dirty="0" err="1"/>
              <a:t>amet</a:t>
            </a:r>
            <a:r>
              <a:rPr lang="en-IN" dirty="0"/>
              <a:t> </a:t>
            </a:r>
            <a:r>
              <a:rPr lang="en-IN" dirty="0" err="1"/>
              <a:t>consectetur</a:t>
            </a:r>
            <a:endParaRPr lang="en-IN" dirty="0"/>
          </a:p>
          <a:p>
            <a:r>
              <a:rPr lang="en-IN" dirty="0" err="1"/>
              <a:t>adipiscinb</a:t>
            </a:r>
            <a:r>
              <a:rPr lang="en-IN" dirty="0"/>
              <a:t> </a:t>
            </a:r>
            <a:r>
              <a:rPr lang="en-IN" dirty="0" err="1"/>
              <a:t>eiit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IN" dirty="0"/>
          </a:p>
          <a:p>
            <a:r>
              <a:rPr lang="en-IN" dirty="0" err="1"/>
              <a:t>ut</a:t>
            </a:r>
            <a:r>
              <a:rPr lang="en-IN" dirty="0"/>
              <a:t> </a:t>
            </a:r>
            <a:r>
              <a:rPr lang="en-IN" dirty="0" err="1"/>
              <a:t>iabore</a:t>
            </a:r>
            <a:r>
              <a:rPr lang="en-IN" dirty="0"/>
              <a:t> et </a:t>
            </a:r>
            <a:r>
              <a:rPr lang="en-IN" dirty="0" err="1"/>
              <a:t>doiore</a:t>
            </a:r>
            <a:r>
              <a:rPr lang="en-IN" dirty="0"/>
              <a:t> </a:t>
            </a:r>
            <a:r>
              <a:rPr lang="en-IN" dirty="0" err="1"/>
              <a:t>mabna</a:t>
            </a:r>
            <a:r>
              <a:rPr lang="en-IN" dirty="0"/>
              <a:t> </a:t>
            </a:r>
            <a:r>
              <a:rPr lang="en-IN" dirty="0" err="1"/>
              <a:t>aiiqua</a:t>
            </a:r>
            <a:r>
              <a:rPr lang="en-IN" dirty="0"/>
              <a:t> </a:t>
            </a:r>
            <a:r>
              <a:rPr lang="en-IN" dirty="0" err="1"/>
              <a:t>ut</a:t>
            </a:r>
            <a:r>
              <a:rPr lang="en-IN" dirty="0"/>
              <a:t> </a:t>
            </a:r>
            <a:r>
              <a:rPr lang="en-IN" dirty="0" err="1"/>
              <a:t>enim</a:t>
            </a:r>
            <a:r>
              <a:rPr lang="en-IN" dirty="0"/>
              <a:t> ad</a:t>
            </a:r>
          </a:p>
          <a:p>
            <a:r>
              <a:rPr lang="en-IN" dirty="0"/>
              <a:t>minim </a:t>
            </a:r>
            <a:r>
              <a:rPr lang="en-IN" dirty="0" err="1"/>
              <a:t>veniam</a:t>
            </a:r>
            <a:r>
              <a:rPr lang="en-IN" dirty="0"/>
              <a:t> ....</a:t>
            </a:r>
          </a:p>
        </p:txBody>
      </p:sp>
      <p:sp>
        <p:nvSpPr>
          <p:cNvPr id="12" name="TextBox 11">
            <a:extLst>
              <a:ext uri="{FF2B5EF4-FFF2-40B4-BE49-F238E27FC236}">
                <a16:creationId xmlns:a16="http://schemas.microsoft.com/office/drawing/2014/main" id="{2144EDB5-AB41-CBD7-4A4E-C384A53F5E4F}"/>
              </a:ext>
            </a:extLst>
          </p:cNvPr>
          <p:cNvSpPr txBox="1"/>
          <p:nvPr/>
        </p:nvSpPr>
        <p:spPr>
          <a:xfrm>
            <a:off x="1831851" y="6079216"/>
            <a:ext cx="8528297" cy="646331"/>
          </a:xfrm>
          <a:prstGeom prst="rect">
            <a:avLst/>
          </a:prstGeom>
          <a:noFill/>
        </p:spPr>
        <p:txBody>
          <a:bodyPr wrap="none" rtlCol="0">
            <a:spAutoFit/>
          </a:bodyPr>
          <a:lstStyle/>
          <a:p>
            <a:pPr algn="ctr"/>
            <a:r>
              <a:rPr lang="en-GB" dirty="0"/>
              <a:t>In order to deliberately bring out the errors required for demonstrating this feature,</a:t>
            </a:r>
          </a:p>
          <a:p>
            <a:pPr algn="ctr"/>
            <a:r>
              <a:rPr lang="en-GB" dirty="0"/>
              <a:t>The error-prone handwritten ANN model was used for character prediction. </a:t>
            </a:r>
            <a:endParaRPr lang="en-IN" dirty="0"/>
          </a:p>
        </p:txBody>
      </p:sp>
      <p:sp>
        <p:nvSpPr>
          <p:cNvPr id="13" name="TextBox 12">
            <a:extLst>
              <a:ext uri="{FF2B5EF4-FFF2-40B4-BE49-F238E27FC236}">
                <a16:creationId xmlns:a16="http://schemas.microsoft.com/office/drawing/2014/main" id="{CFD46139-7C86-3350-F519-F50BA530B0AF}"/>
              </a:ext>
            </a:extLst>
          </p:cNvPr>
          <p:cNvSpPr txBox="1"/>
          <p:nvPr/>
        </p:nvSpPr>
        <p:spPr>
          <a:xfrm>
            <a:off x="2356701" y="2368201"/>
            <a:ext cx="1391728" cy="369332"/>
          </a:xfrm>
          <a:prstGeom prst="rect">
            <a:avLst/>
          </a:prstGeom>
          <a:noFill/>
        </p:spPr>
        <p:txBody>
          <a:bodyPr wrap="none" rtlCol="0">
            <a:spAutoFit/>
          </a:bodyPr>
          <a:lstStyle/>
          <a:p>
            <a:r>
              <a:rPr lang="en-GB" b="1" dirty="0"/>
              <a:t>Input Image</a:t>
            </a:r>
            <a:endParaRPr lang="en-IN" b="1" dirty="0"/>
          </a:p>
        </p:txBody>
      </p:sp>
    </p:spTree>
    <p:extLst>
      <p:ext uri="{BB962C8B-B14F-4D97-AF65-F5344CB8AC3E}">
        <p14:creationId xmlns:p14="http://schemas.microsoft.com/office/powerpoint/2010/main" val="3888667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BC728-BC6C-9E0D-018E-70597A7DAFB6}"/>
              </a:ext>
            </a:extLst>
          </p:cNvPr>
          <p:cNvSpPr>
            <a:spLocks noGrp="1"/>
          </p:cNvSpPr>
          <p:nvPr>
            <p:ph type="title"/>
          </p:nvPr>
        </p:nvSpPr>
        <p:spPr/>
        <p:txBody>
          <a:bodyPr/>
          <a:lstStyle/>
          <a:p>
            <a:pPr algn="ctr"/>
            <a:r>
              <a:rPr lang="en-GB" dirty="0"/>
              <a:t>Spelling Correction (demo)</a:t>
            </a:r>
            <a:endParaRPr lang="en-IN" dirty="0"/>
          </a:p>
        </p:txBody>
      </p:sp>
      <p:pic>
        <p:nvPicPr>
          <p:cNvPr id="5" name="Content Placeholder 4" descr="Text&#10;&#10;Description automatically generated">
            <a:extLst>
              <a:ext uri="{FF2B5EF4-FFF2-40B4-BE49-F238E27FC236}">
                <a16:creationId xmlns:a16="http://schemas.microsoft.com/office/drawing/2014/main" id="{1B561469-7A4C-FDFA-FC2A-492D23CDC4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002462"/>
            <a:ext cx="10515600" cy="3010588"/>
          </a:xfrm>
        </p:spPr>
      </p:pic>
      <p:sp>
        <p:nvSpPr>
          <p:cNvPr id="6" name="TextBox 5">
            <a:extLst>
              <a:ext uri="{FF2B5EF4-FFF2-40B4-BE49-F238E27FC236}">
                <a16:creationId xmlns:a16="http://schemas.microsoft.com/office/drawing/2014/main" id="{6B140C31-A86C-1968-130D-1C7EB6E1D9F8}"/>
              </a:ext>
            </a:extLst>
          </p:cNvPr>
          <p:cNvSpPr txBox="1"/>
          <p:nvPr/>
        </p:nvSpPr>
        <p:spPr>
          <a:xfrm>
            <a:off x="5400136" y="2403835"/>
            <a:ext cx="1391728" cy="369332"/>
          </a:xfrm>
          <a:prstGeom prst="rect">
            <a:avLst/>
          </a:prstGeom>
          <a:noFill/>
        </p:spPr>
        <p:txBody>
          <a:bodyPr wrap="none" rtlCol="0">
            <a:spAutoFit/>
          </a:bodyPr>
          <a:lstStyle/>
          <a:p>
            <a:r>
              <a:rPr lang="en-GB" b="1" dirty="0"/>
              <a:t>Input Image</a:t>
            </a:r>
            <a:endParaRPr lang="en-IN" b="1" dirty="0"/>
          </a:p>
        </p:txBody>
      </p:sp>
    </p:spTree>
    <p:extLst>
      <p:ext uri="{BB962C8B-B14F-4D97-AF65-F5344CB8AC3E}">
        <p14:creationId xmlns:p14="http://schemas.microsoft.com/office/powerpoint/2010/main" val="1331883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20133-00DC-24E8-C866-A5D19A94EC6F}"/>
              </a:ext>
            </a:extLst>
          </p:cNvPr>
          <p:cNvSpPr>
            <a:spLocks noGrp="1"/>
          </p:cNvSpPr>
          <p:nvPr>
            <p:ph type="title"/>
          </p:nvPr>
        </p:nvSpPr>
        <p:spPr/>
        <p:txBody>
          <a:bodyPr/>
          <a:lstStyle/>
          <a:p>
            <a:pPr algn="ctr"/>
            <a:r>
              <a:rPr lang="en-GB" dirty="0"/>
              <a:t>Spelling Correction (demo)</a:t>
            </a:r>
            <a:endParaRPr lang="en-IN" dirty="0"/>
          </a:p>
        </p:txBody>
      </p:sp>
      <p:sp>
        <p:nvSpPr>
          <p:cNvPr id="4" name="TextBox 3">
            <a:extLst>
              <a:ext uri="{FF2B5EF4-FFF2-40B4-BE49-F238E27FC236}">
                <a16:creationId xmlns:a16="http://schemas.microsoft.com/office/drawing/2014/main" id="{6F83700F-7836-C3D1-5C28-F7C7E4818F38}"/>
              </a:ext>
            </a:extLst>
          </p:cNvPr>
          <p:cNvSpPr txBox="1"/>
          <p:nvPr/>
        </p:nvSpPr>
        <p:spPr>
          <a:xfrm>
            <a:off x="1272619" y="2384981"/>
            <a:ext cx="10209228" cy="369332"/>
          </a:xfrm>
          <a:prstGeom prst="rect">
            <a:avLst/>
          </a:prstGeom>
          <a:noFill/>
        </p:spPr>
        <p:txBody>
          <a:bodyPr wrap="square" rtlCol="0">
            <a:spAutoFit/>
          </a:bodyPr>
          <a:lstStyle/>
          <a:p>
            <a:endParaRPr lang="en-IN" dirty="0"/>
          </a:p>
        </p:txBody>
      </p:sp>
      <p:sp>
        <p:nvSpPr>
          <p:cNvPr id="5" name="TextBox 4">
            <a:extLst>
              <a:ext uri="{FF2B5EF4-FFF2-40B4-BE49-F238E27FC236}">
                <a16:creationId xmlns:a16="http://schemas.microsoft.com/office/drawing/2014/main" id="{FC8BD67B-4303-0403-7C77-531D75F37B35}"/>
              </a:ext>
            </a:extLst>
          </p:cNvPr>
          <p:cNvSpPr txBox="1"/>
          <p:nvPr/>
        </p:nvSpPr>
        <p:spPr>
          <a:xfrm>
            <a:off x="2244221" y="1875001"/>
            <a:ext cx="7612982" cy="2308324"/>
          </a:xfrm>
          <a:prstGeom prst="rect">
            <a:avLst/>
          </a:prstGeom>
          <a:noFill/>
        </p:spPr>
        <p:txBody>
          <a:bodyPr wrap="square" rtlCol="0">
            <a:spAutoFit/>
          </a:bodyPr>
          <a:lstStyle/>
          <a:p>
            <a:pPr algn="ctr"/>
            <a:r>
              <a:rPr lang="en-IN" dirty="0"/>
              <a:t>r c gqnzale7 </a:t>
            </a:r>
            <a:r>
              <a:rPr lang="en-IN" dirty="0" err="1"/>
              <a:t>lecwived</a:t>
            </a:r>
            <a:r>
              <a:rPr lang="en-IN" dirty="0"/>
              <a:t> </a:t>
            </a:r>
            <a:r>
              <a:rPr lang="en-IN" dirty="0" err="1"/>
              <a:t>lhe</a:t>
            </a:r>
            <a:r>
              <a:rPr lang="en-IN" dirty="0"/>
              <a:t> </a:t>
            </a:r>
            <a:r>
              <a:rPr lang="en-IN" dirty="0" err="1"/>
              <a:t>bsee</a:t>
            </a:r>
            <a:r>
              <a:rPr lang="en-IN" dirty="0"/>
              <a:t> degree </a:t>
            </a:r>
            <a:r>
              <a:rPr lang="en-IN" dirty="0" err="1"/>
              <a:t>frqm</a:t>
            </a:r>
            <a:r>
              <a:rPr lang="en-IN" dirty="0"/>
              <a:t> </a:t>
            </a:r>
            <a:r>
              <a:rPr lang="en-IN" dirty="0" err="1"/>
              <a:t>lhe</a:t>
            </a:r>
            <a:r>
              <a:rPr lang="en-IN" dirty="0"/>
              <a:t> </a:t>
            </a:r>
            <a:r>
              <a:rPr lang="en-IN" dirty="0" err="1"/>
              <a:t>univebity</a:t>
            </a:r>
            <a:r>
              <a:rPr lang="en-IN" dirty="0"/>
              <a:t> of </a:t>
            </a:r>
            <a:r>
              <a:rPr lang="en-IN" dirty="0" err="1"/>
              <a:t>miami</a:t>
            </a:r>
            <a:r>
              <a:rPr lang="en-IN" dirty="0"/>
              <a:t> in</a:t>
            </a:r>
          </a:p>
          <a:p>
            <a:pPr algn="ctr"/>
            <a:r>
              <a:rPr lang="en-IN" dirty="0"/>
              <a:t>1mi and </a:t>
            </a:r>
            <a:r>
              <a:rPr lang="en-IN" dirty="0" err="1"/>
              <a:t>thc</a:t>
            </a:r>
            <a:r>
              <a:rPr lang="en-IN" dirty="0"/>
              <a:t> me 3nd </a:t>
            </a:r>
            <a:r>
              <a:rPr lang="en-IN" dirty="0" err="1"/>
              <a:t>phd</a:t>
            </a:r>
            <a:r>
              <a:rPr lang="en-IN" dirty="0"/>
              <a:t> degrees </a:t>
            </a:r>
            <a:r>
              <a:rPr lang="en-IN" dirty="0" err="1"/>
              <a:t>dn</a:t>
            </a:r>
            <a:r>
              <a:rPr lang="en-IN" dirty="0"/>
              <a:t> clectrica1 </a:t>
            </a:r>
            <a:r>
              <a:rPr lang="en-IN" dirty="0" err="1"/>
              <a:t>engineefing</a:t>
            </a:r>
            <a:r>
              <a:rPr lang="en-IN" dirty="0"/>
              <a:t> fr0m </a:t>
            </a:r>
            <a:r>
              <a:rPr lang="en-IN" dirty="0" err="1"/>
              <a:t>lhe</a:t>
            </a:r>
            <a:r>
              <a:rPr lang="en-IN" dirty="0"/>
              <a:t> </a:t>
            </a:r>
            <a:r>
              <a:rPr lang="en-IN" dirty="0" err="1"/>
              <a:t>univer</a:t>
            </a:r>
            <a:endParaRPr lang="en-IN" dirty="0"/>
          </a:p>
          <a:p>
            <a:pPr algn="ctr"/>
            <a:r>
              <a:rPr lang="en-IN" dirty="0" err="1"/>
              <a:t>sity</a:t>
            </a:r>
            <a:r>
              <a:rPr lang="en-IN" dirty="0"/>
              <a:t> of </a:t>
            </a:r>
            <a:r>
              <a:rPr lang="en-IN" dirty="0" err="1"/>
              <a:t>flotida</a:t>
            </a:r>
            <a:r>
              <a:rPr lang="en-IN" dirty="0"/>
              <a:t> gaine8vij1e in 1s7 and 197q </a:t>
            </a:r>
            <a:r>
              <a:rPr lang="en-IN" dirty="0" err="1"/>
              <a:t>respectivejy</a:t>
            </a:r>
            <a:r>
              <a:rPr lang="en-IN" dirty="0"/>
              <a:t> he joined </a:t>
            </a:r>
            <a:r>
              <a:rPr lang="en-IN" dirty="0" err="1"/>
              <a:t>lhe</a:t>
            </a:r>
            <a:r>
              <a:rPr lang="en-IN" dirty="0"/>
              <a:t> </a:t>
            </a:r>
            <a:r>
              <a:rPr lang="en-IN" dirty="0" err="1"/>
              <a:t>elcc</a:t>
            </a:r>
            <a:endParaRPr lang="en-IN" dirty="0"/>
          </a:p>
          <a:p>
            <a:pPr algn="ctr"/>
            <a:r>
              <a:rPr lang="en-IN" dirty="0"/>
              <a:t>ttica1 and computer </a:t>
            </a:r>
            <a:r>
              <a:rPr lang="en-IN" dirty="0" err="1"/>
              <a:t>engineeane</a:t>
            </a:r>
            <a:r>
              <a:rPr lang="en-IN" dirty="0"/>
              <a:t> </a:t>
            </a:r>
            <a:r>
              <a:rPr lang="en-IN" dirty="0" err="1"/>
              <a:t>ncparlment</a:t>
            </a:r>
            <a:r>
              <a:rPr lang="en-IN" dirty="0"/>
              <a:t> at the univc5sity </a:t>
            </a:r>
            <a:r>
              <a:rPr lang="en-IN" dirty="0" err="1"/>
              <a:t>oftdnnessee</a:t>
            </a:r>
            <a:endParaRPr lang="en-IN" dirty="0"/>
          </a:p>
          <a:p>
            <a:pPr algn="ctr"/>
            <a:r>
              <a:rPr lang="en-IN" dirty="0"/>
              <a:t>knoxvi1le </a:t>
            </a:r>
            <a:r>
              <a:rPr lang="en-IN" dirty="0" err="1"/>
              <a:t>kfky</a:t>
            </a:r>
            <a:r>
              <a:rPr lang="en-IN" dirty="0"/>
              <a:t> in 197fj </a:t>
            </a:r>
            <a:r>
              <a:rPr lang="en-IN" dirty="0" err="1"/>
              <a:t>wheie</a:t>
            </a:r>
            <a:r>
              <a:rPr lang="en-IN" dirty="0"/>
              <a:t> he </a:t>
            </a:r>
            <a:r>
              <a:rPr lang="en-IN" dirty="0" err="1"/>
              <a:t>beczme</a:t>
            </a:r>
            <a:r>
              <a:rPr lang="en-IN" dirty="0"/>
              <a:t> </a:t>
            </a:r>
            <a:r>
              <a:rPr lang="en-IN" dirty="0" err="1"/>
              <a:t>asswciate</a:t>
            </a:r>
            <a:r>
              <a:rPr lang="en-IN" dirty="0"/>
              <a:t> </a:t>
            </a:r>
            <a:r>
              <a:rPr lang="en-IN" dirty="0" err="1"/>
              <a:t>prqfexsor</a:t>
            </a:r>
            <a:r>
              <a:rPr lang="en-IN" dirty="0"/>
              <a:t> in 1973 pro</a:t>
            </a:r>
          </a:p>
          <a:p>
            <a:pPr algn="ctr"/>
            <a:r>
              <a:rPr lang="en-IN" dirty="0" err="1"/>
              <a:t>fdkoi</a:t>
            </a:r>
            <a:r>
              <a:rPr lang="en-IN" dirty="0"/>
              <a:t> in l978 3nd </a:t>
            </a:r>
            <a:r>
              <a:rPr lang="en-IN" dirty="0" err="1"/>
              <a:t>bizlinguished</a:t>
            </a:r>
            <a:r>
              <a:rPr lang="en-IN" dirty="0"/>
              <a:t> service professor in 1984 hg </a:t>
            </a:r>
            <a:r>
              <a:rPr lang="en-IN" dirty="0" err="1"/>
              <a:t>semed</a:t>
            </a:r>
            <a:r>
              <a:rPr lang="en-IN" dirty="0"/>
              <a:t> as chair</a:t>
            </a:r>
          </a:p>
          <a:p>
            <a:pPr algn="ctr"/>
            <a:r>
              <a:rPr lang="en-IN" dirty="0"/>
              <a:t>man of the </a:t>
            </a:r>
            <a:r>
              <a:rPr lang="en-IN" dirty="0" err="1"/>
              <a:t>deparlmenl</a:t>
            </a:r>
            <a:r>
              <a:rPr lang="en-IN" dirty="0"/>
              <a:t> from 1994 </a:t>
            </a:r>
            <a:r>
              <a:rPr lang="en-IN" dirty="0" err="1"/>
              <a:t>thtough</a:t>
            </a:r>
            <a:r>
              <a:rPr lang="en-IN" dirty="0"/>
              <a:t> 1997 he </a:t>
            </a:r>
            <a:r>
              <a:rPr lang="en-IN" dirty="0" err="1"/>
              <a:t>ie</a:t>
            </a:r>
            <a:r>
              <a:rPr lang="en-IN" dirty="0"/>
              <a:t> cutrent1y a </a:t>
            </a:r>
            <a:r>
              <a:rPr lang="en-IN" dirty="0" err="1"/>
              <a:t>ptotescoi</a:t>
            </a:r>
            <a:endParaRPr lang="en-IN" dirty="0"/>
          </a:p>
          <a:p>
            <a:pPr algn="ctr"/>
            <a:r>
              <a:rPr lang="en-IN" dirty="0" err="1"/>
              <a:t>emetitvs</a:t>
            </a:r>
            <a:r>
              <a:rPr lang="en-IN" dirty="0"/>
              <a:t> at </a:t>
            </a:r>
            <a:r>
              <a:rPr lang="en-IN" dirty="0" err="1"/>
              <a:t>utk</a:t>
            </a:r>
            <a:endParaRPr lang="en-IN" dirty="0"/>
          </a:p>
        </p:txBody>
      </p:sp>
      <p:sp>
        <p:nvSpPr>
          <p:cNvPr id="6" name="TextBox 5">
            <a:extLst>
              <a:ext uri="{FF2B5EF4-FFF2-40B4-BE49-F238E27FC236}">
                <a16:creationId xmlns:a16="http://schemas.microsoft.com/office/drawing/2014/main" id="{D3A7B25C-BD16-49EC-951A-50819FF9DA05}"/>
              </a:ext>
            </a:extLst>
          </p:cNvPr>
          <p:cNvSpPr txBox="1"/>
          <p:nvPr/>
        </p:nvSpPr>
        <p:spPr>
          <a:xfrm>
            <a:off x="619578" y="4367638"/>
            <a:ext cx="10862269" cy="2308324"/>
          </a:xfrm>
          <a:prstGeom prst="rect">
            <a:avLst/>
          </a:prstGeom>
          <a:noFill/>
        </p:spPr>
        <p:txBody>
          <a:bodyPr wrap="none" rtlCol="0">
            <a:spAutoFit/>
          </a:bodyPr>
          <a:lstStyle/>
          <a:p>
            <a:pPr algn="ctr"/>
            <a:r>
              <a:rPr lang="en-IN" dirty="0"/>
              <a:t>r c gunwales deceived/received </a:t>
            </a:r>
            <a:r>
              <a:rPr lang="en-IN" dirty="0" err="1"/>
              <a:t>lhe</a:t>
            </a:r>
            <a:r>
              <a:rPr lang="en-IN" dirty="0"/>
              <a:t> </a:t>
            </a:r>
            <a:r>
              <a:rPr lang="en-IN" dirty="0" err="1"/>
              <a:t>byee</a:t>
            </a:r>
            <a:r>
              <a:rPr lang="en-IN" dirty="0"/>
              <a:t>/blee/bree/</a:t>
            </a:r>
            <a:r>
              <a:rPr lang="en-IN" dirty="0" err="1"/>
              <a:t>usee</a:t>
            </a:r>
            <a:r>
              <a:rPr lang="en-IN" dirty="0"/>
              <a:t> degree </a:t>
            </a:r>
            <a:r>
              <a:rPr lang="en-IN" dirty="0" err="1"/>
              <a:t>fram</a:t>
            </a:r>
            <a:r>
              <a:rPr lang="en-IN" dirty="0"/>
              <a:t>/</a:t>
            </a:r>
            <a:r>
              <a:rPr lang="en-IN" dirty="0" err="1"/>
              <a:t>frim</a:t>
            </a:r>
            <a:r>
              <a:rPr lang="en-IN" dirty="0"/>
              <a:t>/from </a:t>
            </a:r>
            <a:r>
              <a:rPr lang="en-IN" dirty="0" err="1"/>
              <a:t>lhe</a:t>
            </a:r>
            <a:r>
              <a:rPr lang="en-IN" dirty="0"/>
              <a:t> univocity of </a:t>
            </a:r>
            <a:r>
              <a:rPr lang="en-IN" dirty="0" err="1"/>
              <a:t>miami</a:t>
            </a:r>
            <a:r>
              <a:rPr lang="en-IN" dirty="0"/>
              <a:t> in</a:t>
            </a:r>
          </a:p>
          <a:p>
            <a:pPr algn="ctr"/>
            <a:r>
              <a:rPr lang="en-IN" dirty="0" err="1"/>
              <a:t>lmi</a:t>
            </a:r>
            <a:r>
              <a:rPr lang="en-IN" dirty="0"/>
              <a:t> and </a:t>
            </a:r>
            <a:r>
              <a:rPr lang="en-IN" dirty="0" err="1"/>
              <a:t>thc</a:t>
            </a:r>
            <a:r>
              <a:rPr lang="en-IN" dirty="0"/>
              <a:t> me and </a:t>
            </a:r>
            <a:r>
              <a:rPr lang="en-IN" dirty="0" err="1"/>
              <a:t>phd</a:t>
            </a:r>
            <a:r>
              <a:rPr lang="en-IN" dirty="0"/>
              <a:t> degrees </a:t>
            </a:r>
            <a:r>
              <a:rPr lang="en-IN" dirty="0" err="1"/>
              <a:t>dn</a:t>
            </a:r>
            <a:r>
              <a:rPr lang="en-IN" dirty="0"/>
              <a:t> electrical/</a:t>
            </a:r>
            <a:r>
              <a:rPr lang="en-IN" dirty="0" err="1"/>
              <a:t>electrican</a:t>
            </a:r>
            <a:r>
              <a:rPr lang="en-IN" dirty="0"/>
              <a:t> engineering from </a:t>
            </a:r>
            <a:r>
              <a:rPr lang="en-IN" dirty="0" err="1"/>
              <a:t>lhe</a:t>
            </a:r>
            <a:r>
              <a:rPr lang="en-IN" dirty="0"/>
              <a:t> uniter</a:t>
            </a:r>
          </a:p>
          <a:p>
            <a:pPr algn="ctr"/>
            <a:r>
              <a:rPr lang="en-IN" dirty="0" err="1"/>
              <a:t>sity</a:t>
            </a:r>
            <a:r>
              <a:rPr lang="en-IN" dirty="0"/>
              <a:t> of </a:t>
            </a:r>
            <a:r>
              <a:rPr lang="en-IN" dirty="0" err="1"/>
              <a:t>florida</a:t>
            </a:r>
            <a:r>
              <a:rPr lang="en-IN" dirty="0"/>
              <a:t> </a:t>
            </a:r>
            <a:r>
              <a:rPr lang="en-IN" dirty="0" err="1"/>
              <a:t>baskerville</a:t>
            </a:r>
            <a:r>
              <a:rPr lang="en-IN" dirty="0"/>
              <a:t>/</a:t>
            </a:r>
            <a:r>
              <a:rPr lang="en-IN" dirty="0" err="1"/>
              <a:t>evanescible</a:t>
            </a:r>
            <a:r>
              <a:rPr lang="en-IN" dirty="0"/>
              <a:t>/</a:t>
            </a:r>
            <a:r>
              <a:rPr lang="en-IN" dirty="0" err="1"/>
              <a:t>garnishable</a:t>
            </a:r>
            <a:r>
              <a:rPr lang="en-IN" dirty="0"/>
              <a:t> in </a:t>
            </a:r>
            <a:r>
              <a:rPr lang="en-IN" dirty="0" err="1"/>
              <a:t>qsf</a:t>
            </a:r>
            <a:r>
              <a:rPr lang="en-IN" dirty="0"/>
              <a:t> and </a:t>
            </a:r>
            <a:r>
              <a:rPr lang="en-IN" dirty="0" err="1"/>
              <a:t>ljzq</a:t>
            </a:r>
            <a:r>
              <a:rPr lang="en-IN" dirty="0"/>
              <a:t> respectively he joined </a:t>
            </a:r>
            <a:r>
              <a:rPr lang="en-IN" dirty="0" err="1"/>
              <a:t>lhe</a:t>
            </a:r>
            <a:r>
              <a:rPr lang="en-IN" dirty="0"/>
              <a:t> </a:t>
            </a:r>
            <a:r>
              <a:rPr lang="en-IN" dirty="0" err="1"/>
              <a:t>elec</a:t>
            </a:r>
            <a:endParaRPr lang="en-IN" dirty="0"/>
          </a:p>
          <a:p>
            <a:pPr algn="ctr"/>
            <a:r>
              <a:rPr lang="en-IN" dirty="0" err="1"/>
              <a:t>ttical</a:t>
            </a:r>
            <a:r>
              <a:rPr lang="en-IN" dirty="0"/>
              <a:t> and computer engineered/enginelike </a:t>
            </a:r>
            <a:r>
              <a:rPr lang="en-IN" dirty="0" err="1"/>
              <a:t>appallment</a:t>
            </a:r>
            <a:r>
              <a:rPr lang="en-IN" dirty="0"/>
              <a:t>/department/impartment at the university patronesses</a:t>
            </a:r>
          </a:p>
          <a:p>
            <a:pPr algn="ctr"/>
            <a:r>
              <a:rPr lang="en-IN" dirty="0" err="1"/>
              <a:t>knoxville</a:t>
            </a:r>
            <a:r>
              <a:rPr lang="en-IN" dirty="0"/>
              <a:t> </a:t>
            </a:r>
            <a:r>
              <a:rPr lang="en-IN" dirty="0" err="1"/>
              <a:t>kfky</a:t>
            </a:r>
            <a:r>
              <a:rPr lang="en-IN" dirty="0"/>
              <a:t> in </a:t>
            </a:r>
            <a:r>
              <a:rPr lang="en-IN" dirty="0" err="1"/>
              <a:t>lqffj</a:t>
            </a:r>
            <a:r>
              <a:rPr lang="en-IN" dirty="0"/>
              <a:t> </a:t>
            </a:r>
            <a:r>
              <a:rPr lang="en-IN" dirty="0" err="1"/>
              <a:t>whein</a:t>
            </a:r>
            <a:r>
              <a:rPr lang="en-IN" dirty="0"/>
              <a:t>/where he became/become associate professor in 1973 pro</a:t>
            </a:r>
          </a:p>
          <a:p>
            <a:pPr algn="ctr"/>
            <a:r>
              <a:rPr lang="en-IN" dirty="0" err="1"/>
              <a:t>askoi</a:t>
            </a:r>
            <a:r>
              <a:rPr lang="en-IN" dirty="0"/>
              <a:t>/kikoi in </a:t>
            </a:r>
            <a:r>
              <a:rPr lang="en-IN" dirty="0" err="1"/>
              <a:t>lqfg</a:t>
            </a:r>
            <a:r>
              <a:rPr lang="en-IN" dirty="0"/>
              <a:t> </a:t>
            </a:r>
            <a:r>
              <a:rPr lang="en-IN" dirty="0" err="1"/>
              <a:t>hnd</a:t>
            </a:r>
            <a:r>
              <a:rPr lang="en-IN" dirty="0"/>
              <a:t> distinguished service professor in 1984 hg </a:t>
            </a:r>
            <a:r>
              <a:rPr lang="en-IN" dirty="0" err="1"/>
              <a:t>semed</a:t>
            </a:r>
            <a:r>
              <a:rPr lang="en-IN" dirty="0"/>
              <a:t> as chair</a:t>
            </a:r>
          </a:p>
          <a:p>
            <a:pPr algn="ctr"/>
            <a:r>
              <a:rPr lang="en-IN" dirty="0"/>
              <a:t>man of the department from 1994 through 1997 he </a:t>
            </a:r>
            <a:r>
              <a:rPr lang="en-IN" dirty="0" err="1"/>
              <a:t>ie</a:t>
            </a:r>
            <a:r>
              <a:rPr lang="en-IN" dirty="0"/>
              <a:t> currently a </a:t>
            </a:r>
            <a:r>
              <a:rPr lang="en-IN" b="1" dirty="0"/>
              <a:t>protestor</a:t>
            </a:r>
          </a:p>
          <a:p>
            <a:pPr algn="ctr"/>
            <a:r>
              <a:rPr lang="en-IN" dirty="0"/>
              <a:t>emeritus/</a:t>
            </a:r>
            <a:r>
              <a:rPr lang="en-IN" dirty="0" err="1"/>
              <a:t>emetines</a:t>
            </a:r>
            <a:r>
              <a:rPr lang="en-IN" dirty="0"/>
              <a:t> at </a:t>
            </a:r>
            <a:r>
              <a:rPr lang="en-IN" dirty="0" err="1"/>
              <a:t>utk</a:t>
            </a:r>
            <a:endParaRPr lang="en-IN" dirty="0"/>
          </a:p>
        </p:txBody>
      </p:sp>
    </p:spTree>
    <p:extLst>
      <p:ext uri="{BB962C8B-B14F-4D97-AF65-F5344CB8AC3E}">
        <p14:creationId xmlns:p14="http://schemas.microsoft.com/office/powerpoint/2010/main" val="3797871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72DE4C0-EE12-4CAC-98CF-A89349319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29CF03F-5E6E-4B23-89A5-81548BA4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rgbClr val="83AF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802275-7604-E49C-E774-9B0AE65C0ACE}"/>
              </a:ext>
            </a:extLst>
          </p:cNvPr>
          <p:cNvSpPr>
            <a:spLocks noGrp="1"/>
          </p:cNvSpPr>
          <p:nvPr>
            <p:ph type="title"/>
          </p:nvPr>
        </p:nvSpPr>
        <p:spPr>
          <a:xfrm>
            <a:off x="4654296" y="329184"/>
            <a:ext cx="6894576" cy="1783080"/>
          </a:xfrm>
        </p:spPr>
        <p:txBody>
          <a:bodyPr anchor="b">
            <a:normAutofit/>
          </a:bodyPr>
          <a:lstStyle/>
          <a:p>
            <a:pPr>
              <a:lnSpc>
                <a:spcPct val="95000"/>
              </a:lnSpc>
            </a:pPr>
            <a:r>
              <a:rPr lang="en-GB" sz="6100" dirty="0"/>
              <a:t>Evaluation Metrics</a:t>
            </a:r>
            <a:endParaRPr lang="en-IN" sz="6100" dirty="0"/>
          </a:p>
        </p:txBody>
      </p:sp>
      <p:sp>
        <p:nvSpPr>
          <p:cNvPr id="13"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49A18DA-A2ED-9D83-F8B9-AA203213F8C9}"/>
                  </a:ext>
                </a:extLst>
              </p:cNvPr>
              <p:cNvSpPr>
                <a:spLocks noGrp="1"/>
              </p:cNvSpPr>
              <p:nvPr>
                <p:ph idx="1"/>
              </p:nvPr>
            </p:nvSpPr>
            <p:spPr>
              <a:xfrm>
                <a:off x="4654296" y="2706624"/>
                <a:ext cx="6894576" cy="3874134"/>
              </a:xfrm>
            </p:spPr>
            <p:txBody>
              <a:bodyPr>
                <a:normAutofit/>
              </a:bodyPr>
              <a:lstStyle/>
              <a:p>
                <a:pPr>
                  <a:lnSpc>
                    <a:spcPct val="90000"/>
                  </a:lnSpc>
                </a:pPr>
                <a:r>
                  <a:rPr lang="en-GB" sz="2600" dirty="0" err="1"/>
                  <a:t>Levenshtein</a:t>
                </a:r>
                <a:r>
                  <a:rPr lang="en-GB" sz="2600" dirty="0"/>
                  <a:t> distance is a commonly used metric for string similarity, it is based on the number of single-character edits required to transform one string into another.</a:t>
                </a:r>
              </a:p>
              <a:p>
                <a:pPr>
                  <a:lnSpc>
                    <a:spcPct val="90000"/>
                  </a:lnSpc>
                </a:pPr>
                <a:endParaRPr lang="en-GB" sz="2600" dirty="0"/>
              </a:p>
              <a:p>
                <a:pPr>
                  <a:lnSpc>
                    <a:spcPct val="90000"/>
                  </a:lnSpc>
                </a:pPr>
                <a:r>
                  <a:rPr lang="en-GB" sz="2600" dirty="0"/>
                  <a:t>Overall error:</a:t>
                </a:r>
              </a:p>
              <a:p>
                <a:pPr marL="0" indent="0">
                  <a:lnSpc>
                    <a:spcPct val="90000"/>
                  </a:lnSpc>
                  <a:buNone/>
                </a:pPr>
                <a14:m>
                  <m:oMathPara xmlns:m="http://schemas.openxmlformats.org/officeDocument/2006/math">
                    <m:oMathParaPr>
                      <m:jc m:val="centerGroup"/>
                    </m:oMathParaPr>
                    <m:oMath xmlns:m="http://schemas.openxmlformats.org/officeDocument/2006/math">
                      <m:r>
                        <a:rPr lang="en-GB" sz="2600" b="0" i="1" smtClean="0">
                          <a:latin typeface="Cambria Math" panose="02040503050406030204" pitchFamily="18" charset="0"/>
                        </a:rPr>
                        <m:t>𝑒𝑟𝑟𝑜𝑟</m:t>
                      </m:r>
                      <m:r>
                        <a:rPr lang="en-GB" sz="2600" b="0" i="1" smtClean="0">
                          <a:latin typeface="Cambria Math" panose="02040503050406030204" pitchFamily="18" charset="0"/>
                        </a:rPr>
                        <m:t> %=</m:t>
                      </m:r>
                      <m:f>
                        <m:fPr>
                          <m:ctrlPr>
                            <a:rPr lang="en-GB" sz="2600" b="0" i="1" smtClean="0">
                              <a:latin typeface="Cambria Math" panose="02040503050406030204" pitchFamily="18" charset="0"/>
                            </a:rPr>
                          </m:ctrlPr>
                        </m:fPr>
                        <m:num>
                          <m:r>
                            <a:rPr lang="en-GB" sz="2600" b="0" i="1" smtClean="0">
                              <a:latin typeface="Cambria Math" panose="02040503050406030204" pitchFamily="18" charset="0"/>
                            </a:rPr>
                            <m:t>𝐿𝑒𝑣𝑒𝑛𝑠h𝑡𝑒𝑖𝑛</m:t>
                          </m:r>
                          <m:r>
                            <a:rPr lang="en-GB" sz="2600" b="0" i="1" smtClean="0">
                              <a:latin typeface="Cambria Math" panose="02040503050406030204" pitchFamily="18" charset="0"/>
                            </a:rPr>
                            <m:t> </m:t>
                          </m:r>
                          <m:r>
                            <a:rPr lang="en-GB" sz="2600" b="0" i="1" smtClean="0">
                              <a:latin typeface="Cambria Math" panose="02040503050406030204" pitchFamily="18" charset="0"/>
                            </a:rPr>
                            <m:t>𝑑𝑖𝑠𝑡𝑎𝑛𝑐𝑒</m:t>
                          </m:r>
                        </m:num>
                        <m:den>
                          <m:r>
                            <a:rPr lang="en-GB" sz="2600" b="0" i="1" smtClean="0">
                              <a:latin typeface="Cambria Math" panose="02040503050406030204" pitchFamily="18" charset="0"/>
                            </a:rPr>
                            <m:t>𝑙𝑒𝑛𝑔𝑡h</m:t>
                          </m:r>
                          <m:r>
                            <a:rPr lang="en-GB" sz="2600" b="0" i="1" smtClean="0">
                              <a:latin typeface="Cambria Math" panose="02040503050406030204" pitchFamily="18" charset="0"/>
                            </a:rPr>
                            <m:t> </m:t>
                          </m:r>
                          <m:r>
                            <a:rPr lang="en-GB" sz="2600" b="0" i="1" smtClean="0">
                              <a:latin typeface="Cambria Math" panose="02040503050406030204" pitchFamily="18" charset="0"/>
                            </a:rPr>
                            <m:t>𝑜𝑓</m:t>
                          </m:r>
                          <m:r>
                            <a:rPr lang="en-GB" sz="2600" b="0" i="1" smtClean="0">
                              <a:latin typeface="Cambria Math" panose="02040503050406030204" pitchFamily="18" charset="0"/>
                            </a:rPr>
                            <m:t> </m:t>
                          </m:r>
                          <m:r>
                            <a:rPr lang="en-GB" sz="2600" b="0" i="1" smtClean="0">
                              <a:latin typeface="Cambria Math" panose="02040503050406030204" pitchFamily="18" charset="0"/>
                            </a:rPr>
                            <m:t>𝑒𝑥𝑝𝑒𝑐𝑡𝑒𝑑</m:t>
                          </m:r>
                          <m:r>
                            <a:rPr lang="en-GB" sz="2600" b="0" i="1" smtClean="0">
                              <a:latin typeface="Cambria Math" panose="02040503050406030204" pitchFamily="18" charset="0"/>
                            </a:rPr>
                            <m:t> </m:t>
                          </m:r>
                          <m:r>
                            <a:rPr lang="en-GB" sz="2600" b="0" i="1" smtClean="0">
                              <a:latin typeface="Cambria Math" panose="02040503050406030204" pitchFamily="18" charset="0"/>
                            </a:rPr>
                            <m:t>𝑠𝑡𝑟𝑖𝑛𝑔</m:t>
                          </m:r>
                        </m:den>
                      </m:f>
                      <m:r>
                        <a:rPr lang="en-GB" sz="2600" b="0" i="1" smtClean="0">
                          <a:latin typeface="Cambria Math" panose="02040503050406030204" pitchFamily="18" charset="0"/>
                        </a:rPr>
                        <m:t>∗100</m:t>
                      </m:r>
                    </m:oMath>
                  </m:oMathPara>
                </a14:m>
                <a:endParaRPr lang="en-GB" sz="2600" dirty="0"/>
              </a:p>
            </p:txBody>
          </p:sp>
        </mc:Choice>
        <mc:Fallback>
          <p:sp>
            <p:nvSpPr>
              <p:cNvPr id="3" name="Content Placeholder 2">
                <a:extLst>
                  <a:ext uri="{FF2B5EF4-FFF2-40B4-BE49-F238E27FC236}">
                    <a16:creationId xmlns:a16="http://schemas.microsoft.com/office/drawing/2014/main" id="{949A18DA-A2ED-9D83-F8B9-AA203213F8C9}"/>
                  </a:ext>
                </a:extLst>
              </p:cNvPr>
              <p:cNvSpPr>
                <a:spLocks noGrp="1" noRot="1" noChangeAspect="1" noMove="1" noResize="1" noEditPoints="1" noAdjustHandles="1" noChangeArrowheads="1" noChangeShapeType="1" noTextEdit="1"/>
              </p:cNvSpPr>
              <p:nvPr>
                <p:ph idx="1"/>
              </p:nvPr>
            </p:nvSpPr>
            <p:spPr>
              <a:xfrm>
                <a:off x="4654296" y="2706624"/>
                <a:ext cx="6894576" cy="3874134"/>
              </a:xfrm>
              <a:blipFill>
                <a:blip r:embed="rId2"/>
                <a:stretch>
                  <a:fillRect l="-1149" t="-786"/>
                </a:stretch>
              </a:blipFill>
            </p:spPr>
            <p:txBody>
              <a:bodyPr/>
              <a:lstStyle/>
              <a:p>
                <a:r>
                  <a:rPr lang="en-IN">
                    <a:noFill/>
                  </a:rPr>
                  <a:t> </a:t>
                </a:r>
              </a:p>
            </p:txBody>
          </p:sp>
        </mc:Fallback>
      </mc:AlternateContent>
      <p:pic>
        <p:nvPicPr>
          <p:cNvPr id="5" name="Picture 4" descr="Hand holding a pen shading number on a sheet">
            <a:extLst>
              <a:ext uri="{FF2B5EF4-FFF2-40B4-BE49-F238E27FC236}">
                <a16:creationId xmlns:a16="http://schemas.microsoft.com/office/drawing/2014/main" id="{307BF3A0-34EF-FF92-32D0-02B634C0DE65}"/>
              </a:ext>
            </a:extLst>
          </p:cNvPr>
          <p:cNvPicPr>
            <a:picLocks noChangeAspect="1"/>
          </p:cNvPicPr>
          <p:nvPr/>
        </p:nvPicPr>
        <p:blipFill rotWithShape="1">
          <a:blip r:embed="rId3"/>
          <a:srcRect l="53587" r="6958" b="-1"/>
          <a:stretch/>
        </p:blipFill>
        <p:spPr>
          <a:xfrm>
            <a:off x="20" y="10"/>
            <a:ext cx="4053550" cy="6857989"/>
          </a:xfrm>
          <a:custGeom>
            <a:avLst/>
            <a:gdLst/>
            <a:ahLst/>
            <a:cxnLst/>
            <a:rect l="l" t="t" r="r" b="b"/>
            <a:pathLst>
              <a:path w="4053570" h="6857999">
                <a:moveTo>
                  <a:pt x="0" y="0"/>
                </a:moveTo>
                <a:lnTo>
                  <a:pt x="4022851" y="0"/>
                </a:lnTo>
                <a:lnTo>
                  <a:pt x="4023684" y="7069"/>
                </a:lnTo>
                <a:cubicBezTo>
                  <a:pt x="4038634" y="90834"/>
                  <a:pt x="4036100" y="175741"/>
                  <a:pt x="4040154" y="260014"/>
                </a:cubicBezTo>
                <a:cubicBezTo>
                  <a:pt x="4044969" y="363071"/>
                  <a:pt x="4038888" y="466508"/>
                  <a:pt x="4036607" y="569818"/>
                </a:cubicBezTo>
                <a:cubicBezTo>
                  <a:pt x="4034833" y="657771"/>
                  <a:pt x="4026091" y="745598"/>
                  <a:pt x="4028752" y="833678"/>
                </a:cubicBezTo>
                <a:cubicBezTo>
                  <a:pt x="4028942" y="836724"/>
                  <a:pt x="4028942" y="839770"/>
                  <a:pt x="4028752" y="842816"/>
                </a:cubicBezTo>
                <a:cubicBezTo>
                  <a:pt x="4020643" y="939653"/>
                  <a:pt x="4020643" y="1036998"/>
                  <a:pt x="4028752" y="1133836"/>
                </a:cubicBezTo>
                <a:cubicBezTo>
                  <a:pt x="4031324" y="1174144"/>
                  <a:pt x="4030602" y="1214593"/>
                  <a:pt x="4026598" y="1254787"/>
                </a:cubicBezTo>
                <a:cubicBezTo>
                  <a:pt x="4022797" y="1305935"/>
                  <a:pt x="4010634" y="1357844"/>
                  <a:pt x="4019376" y="1408610"/>
                </a:cubicBezTo>
                <a:cubicBezTo>
                  <a:pt x="4025065" y="1450430"/>
                  <a:pt x="4028194" y="1492566"/>
                  <a:pt x="4028752" y="1534766"/>
                </a:cubicBezTo>
                <a:cubicBezTo>
                  <a:pt x="4033186" y="1629192"/>
                  <a:pt x="4029005" y="1724125"/>
                  <a:pt x="4027358" y="1818805"/>
                </a:cubicBezTo>
                <a:cubicBezTo>
                  <a:pt x="4025584" y="1929096"/>
                  <a:pt x="4028372" y="2039387"/>
                  <a:pt x="4019503" y="2149804"/>
                </a:cubicBezTo>
                <a:cubicBezTo>
                  <a:pt x="4014625" y="2239001"/>
                  <a:pt x="4014625" y="2328401"/>
                  <a:pt x="4019503" y="2417598"/>
                </a:cubicBezTo>
                <a:cubicBezTo>
                  <a:pt x="4021910" y="2499333"/>
                  <a:pt x="4034200" y="2580306"/>
                  <a:pt x="4032173" y="2662929"/>
                </a:cubicBezTo>
                <a:cubicBezTo>
                  <a:pt x="4029765" y="2759258"/>
                  <a:pt x="4018363" y="2855334"/>
                  <a:pt x="4021910" y="2951918"/>
                </a:cubicBezTo>
                <a:cubicBezTo>
                  <a:pt x="4023557" y="2997989"/>
                  <a:pt x="4023684" y="3044060"/>
                  <a:pt x="4024571" y="3090130"/>
                </a:cubicBezTo>
                <a:cubicBezTo>
                  <a:pt x="4025711" y="3145593"/>
                  <a:pt x="4035720" y="3200928"/>
                  <a:pt x="4030145" y="3256264"/>
                </a:cubicBezTo>
                <a:cubicBezTo>
                  <a:pt x="4020897" y="3348533"/>
                  <a:pt x="3996951" y="3439278"/>
                  <a:pt x="4011901" y="3533831"/>
                </a:cubicBezTo>
                <a:cubicBezTo>
                  <a:pt x="4020136" y="3585867"/>
                  <a:pt x="4029385" y="3638030"/>
                  <a:pt x="4034200" y="3690573"/>
                </a:cubicBezTo>
                <a:cubicBezTo>
                  <a:pt x="4038381" y="3737532"/>
                  <a:pt x="4048896" y="3785253"/>
                  <a:pt x="4040914" y="3831958"/>
                </a:cubicBezTo>
                <a:cubicBezTo>
                  <a:pt x="4034073" y="3871937"/>
                  <a:pt x="4037620" y="3911916"/>
                  <a:pt x="4032299" y="3951895"/>
                </a:cubicBezTo>
                <a:cubicBezTo>
                  <a:pt x="4025331" y="4004311"/>
                  <a:pt x="4021657" y="4057616"/>
                  <a:pt x="4016336" y="4110414"/>
                </a:cubicBezTo>
                <a:cubicBezTo>
                  <a:pt x="4011648" y="4158261"/>
                  <a:pt x="4007974" y="4205982"/>
                  <a:pt x="4020643" y="4250911"/>
                </a:cubicBezTo>
                <a:cubicBezTo>
                  <a:pt x="4051684" y="4363994"/>
                  <a:pt x="4034707" y="4476442"/>
                  <a:pt x="4023051" y="4588763"/>
                </a:cubicBezTo>
                <a:cubicBezTo>
                  <a:pt x="4017349" y="4643337"/>
                  <a:pt x="4008987" y="4701084"/>
                  <a:pt x="4021657" y="4751090"/>
                </a:cubicBezTo>
                <a:cubicBezTo>
                  <a:pt x="4044969" y="4839804"/>
                  <a:pt x="4026725" y="4924077"/>
                  <a:pt x="4016589" y="5009238"/>
                </a:cubicBezTo>
                <a:cubicBezTo>
                  <a:pt x="4004363" y="5092546"/>
                  <a:pt x="4006124" y="5177301"/>
                  <a:pt x="4021784" y="5260026"/>
                </a:cubicBezTo>
                <a:cubicBezTo>
                  <a:pt x="4034200" y="5318407"/>
                  <a:pt x="4034200" y="5377804"/>
                  <a:pt x="4035720" y="5436566"/>
                </a:cubicBezTo>
                <a:cubicBezTo>
                  <a:pt x="4036607" y="5473373"/>
                  <a:pt x="4023051" y="5510813"/>
                  <a:pt x="4014055" y="5547492"/>
                </a:cubicBezTo>
                <a:cubicBezTo>
                  <a:pt x="3997965" y="5613743"/>
                  <a:pt x="3992137" y="5681008"/>
                  <a:pt x="4014055" y="5745609"/>
                </a:cubicBezTo>
                <a:cubicBezTo>
                  <a:pt x="4044589" y="5835085"/>
                  <a:pt x="4062073" y="5924561"/>
                  <a:pt x="4049403" y="6019242"/>
                </a:cubicBezTo>
                <a:cubicBezTo>
                  <a:pt x="4042055" y="6077623"/>
                  <a:pt x="4040408" y="6137274"/>
                  <a:pt x="4029385" y="6194894"/>
                </a:cubicBezTo>
                <a:cubicBezTo>
                  <a:pt x="4011268" y="6290463"/>
                  <a:pt x="4017729" y="6385396"/>
                  <a:pt x="4032173" y="6479568"/>
                </a:cubicBezTo>
                <a:cubicBezTo>
                  <a:pt x="4042321" y="6558257"/>
                  <a:pt x="4043423" y="6637846"/>
                  <a:pt x="4035467" y="6716775"/>
                </a:cubicBezTo>
                <a:lnTo>
                  <a:pt x="4025707" y="6857999"/>
                </a:lnTo>
                <a:lnTo>
                  <a:pt x="0" y="6857999"/>
                </a:lnTo>
                <a:close/>
              </a:path>
            </a:pathLst>
          </a:custGeom>
        </p:spPr>
      </p:pic>
    </p:spTree>
    <p:extLst>
      <p:ext uri="{BB962C8B-B14F-4D97-AF65-F5344CB8AC3E}">
        <p14:creationId xmlns:p14="http://schemas.microsoft.com/office/powerpoint/2010/main" val="307069331"/>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FD65D-2CF0-2D67-9A5E-122F83A83D7E}"/>
              </a:ext>
            </a:extLst>
          </p:cNvPr>
          <p:cNvSpPr>
            <a:spLocks noGrp="1"/>
          </p:cNvSpPr>
          <p:nvPr>
            <p:ph type="title"/>
          </p:nvPr>
        </p:nvSpPr>
        <p:spPr>
          <a:xfrm>
            <a:off x="838200" y="281307"/>
            <a:ext cx="10515600" cy="1325563"/>
          </a:xfrm>
        </p:spPr>
        <p:txBody>
          <a:bodyPr/>
          <a:lstStyle/>
          <a:p>
            <a:pPr algn="ctr"/>
            <a:r>
              <a:rPr lang="en-GB" dirty="0"/>
              <a:t>Evaluation 1:</a:t>
            </a:r>
            <a:br>
              <a:rPr lang="en-GB" dirty="0"/>
            </a:br>
            <a:r>
              <a:rPr lang="en-GB" dirty="0"/>
              <a:t>Synthetic image</a:t>
            </a:r>
            <a:endParaRPr lang="en-IN" dirty="0"/>
          </a:p>
        </p:txBody>
      </p:sp>
      <p:sp>
        <p:nvSpPr>
          <p:cNvPr id="6" name="TextBox 5">
            <a:extLst>
              <a:ext uri="{FF2B5EF4-FFF2-40B4-BE49-F238E27FC236}">
                <a16:creationId xmlns:a16="http://schemas.microsoft.com/office/drawing/2014/main" id="{AD03B3B1-D582-5327-4393-520EE8080DEB}"/>
              </a:ext>
            </a:extLst>
          </p:cNvPr>
          <p:cNvSpPr txBox="1"/>
          <p:nvPr/>
        </p:nvSpPr>
        <p:spPr>
          <a:xfrm>
            <a:off x="6096000" y="1989056"/>
            <a:ext cx="1049518" cy="369332"/>
          </a:xfrm>
          <a:prstGeom prst="rect">
            <a:avLst/>
          </a:prstGeom>
          <a:noFill/>
        </p:spPr>
        <p:txBody>
          <a:bodyPr wrap="square" rtlCol="0">
            <a:spAutoFit/>
          </a:bodyPr>
          <a:lstStyle/>
          <a:p>
            <a:endParaRPr lang="en-IN" dirty="0"/>
          </a:p>
        </p:txBody>
      </p:sp>
      <p:sp>
        <p:nvSpPr>
          <p:cNvPr id="7" name="TextBox 6">
            <a:extLst>
              <a:ext uri="{FF2B5EF4-FFF2-40B4-BE49-F238E27FC236}">
                <a16:creationId xmlns:a16="http://schemas.microsoft.com/office/drawing/2014/main" id="{7381F93B-F8A2-A1B2-A394-C5B4A9D96849}"/>
              </a:ext>
            </a:extLst>
          </p:cNvPr>
          <p:cNvSpPr txBox="1"/>
          <p:nvPr/>
        </p:nvSpPr>
        <p:spPr>
          <a:xfrm>
            <a:off x="6096000" y="2272662"/>
            <a:ext cx="5112297" cy="3139321"/>
          </a:xfrm>
          <a:prstGeom prst="rect">
            <a:avLst/>
          </a:prstGeom>
          <a:noFill/>
        </p:spPr>
        <p:txBody>
          <a:bodyPr wrap="none" rtlCol="0">
            <a:spAutoFit/>
          </a:bodyPr>
          <a:lstStyle/>
          <a:p>
            <a:r>
              <a:rPr lang="en-IN" b="1" dirty="0"/>
              <a:t>Program output:</a:t>
            </a:r>
          </a:p>
          <a:p>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p>
          <a:p>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p>
          <a:p>
            <a:r>
              <a:rPr lang="en-IN" dirty="0" err="1"/>
              <a:t>ut</a:t>
            </a:r>
            <a:r>
              <a:rPr lang="en-IN" dirty="0"/>
              <a:t> labore et dolore magna </a:t>
            </a:r>
            <a:r>
              <a:rPr lang="en-IN" dirty="0" err="1"/>
              <a:t>aliqua</a:t>
            </a:r>
            <a:r>
              <a:rPr lang="en-IN" dirty="0"/>
              <a:t> </a:t>
            </a:r>
            <a:r>
              <a:rPr lang="en-IN" dirty="0" err="1"/>
              <a:t>ut</a:t>
            </a:r>
            <a:r>
              <a:rPr lang="en-IN" dirty="0"/>
              <a:t> </a:t>
            </a:r>
            <a:r>
              <a:rPr lang="en-IN" dirty="0" err="1"/>
              <a:t>enim</a:t>
            </a:r>
            <a:r>
              <a:rPr lang="en-IN" dirty="0"/>
              <a:t> ad </a:t>
            </a:r>
          </a:p>
          <a:p>
            <a:r>
              <a:rPr lang="en-IN" dirty="0"/>
              <a:t>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p>
          <a:p>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a:t>
            </a:r>
          </a:p>
          <a:p>
            <a:r>
              <a:rPr lang="en-IN" dirty="0" err="1"/>
              <a:t>duis</a:t>
            </a:r>
            <a:r>
              <a:rPr lang="en-IN" dirty="0"/>
              <a:t>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p>
          <a:p>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p>
          <a:p>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p>
          <a:p>
            <a:r>
              <a:rPr lang="en-IN" dirty="0" err="1"/>
              <a:t>proident</a:t>
            </a:r>
            <a:r>
              <a:rPr lang="en-IN" dirty="0"/>
              <a:t> sunt in culpa qui </a:t>
            </a:r>
            <a:r>
              <a:rPr lang="en-IN" b="1" u="sng" dirty="0" err="1"/>
              <a:t>ohicia</a:t>
            </a:r>
            <a:r>
              <a:rPr lang="en-IN" dirty="0"/>
              <a:t> </a:t>
            </a:r>
            <a:r>
              <a:rPr lang="en-IN" dirty="0" err="1"/>
              <a:t>deserunt</a:t>
            </a:r>
            <a:r>
              <a:rPr lang="en-IN" dirty="0"/>
              <a:t> </a:t>
            </a:r>
            <a:r>
              <a:rPr lang="en-IN" dirty="0" err="1"/>
              <a:t>mollit</a:t>
            </a:r>
            <a:r>
              <a:rPr lang="en-IN" dirty="0"/>
              <a:t> </a:t>
            </a:r>
          </a:p>
          <a:p>
            <a:r>
              <a:rPr lang="en-IN" dirty="0" err="1"/>
              <a:t>anim</a:t>
            </a:r>
            <a:r>
              <a:rPr lang="en-IN" dirty="0"/>
              <a:t> id </a:t>
            </a:r>
            <a:r>
              <a:rPr lang="en-IN" dirty="0" err="1"/>
              <a:t>est</a:t>
            </a:r>
            <a:r>
              <a:rPr lang="en-IN" dirty="0"/>
              <a:t> </a:t>
            </a:r>
            <a:r>
              <a:rPr lang="en-IN" dirty="0" err="1"/>
              <a:t>laborum</a:t>
            </a:r>
            <a:r>
              <a:rPr lang="en-IN" dirty="0"/>
              <a:t> </a:t>
            </a:r>
          </a:p>
        </p:txBody>
      </p:sp>
      <p:sp>
        <p:nvSpPr>
          <p:cNvPr id="8" name="TextBox 7">
            <a:extLst>
              <a:ext uri="{FF2B5EF4-FFF2-40B4-BE49-F238E27FC236}">
                <a16:creationId xmlns:a16="http://schemas.microsoft.com/office/drawing/2014/main" id="{AC52C866-0E74-3DD4-377D-141F8969D71F}"/>
              </a:ext>
            </a:extLst>
          </p:cNvPr>
          <p:cNvSpPr txBox="1"/>
          <p:nvPr/>
        </p:nvSpPr>
        <p:spPr>
          <a:xfrm>
            <a:off x="4843894" y="5716959"/>
            <a:ext cx="2504212" cy="646331"/>
          </a:xfrm>
          <a:prstGeom prst="rect">
            <a:avLst/>
          </a:prstGeom>
          <a:noFill/>
        </p:spPr>
        <p:txBody>
          <a:bodyPr wrap="none" rtlCol="0">
            <a:spAutoFit/>
          </a:bodyPr>
          <a:lstStyle/>
          <a:p>
            <a:pPr algn="ctr"/>
            <a:r>
              <a:rPr lang="en-IN" dirty="0" err="1"/>
              <a:t>Levenshtein</a:t>
            </a:r>
            <a:r>
              <a:rPr lang="en-IN" dirty="0"/>
              <a:t> distance: 3</a:t>
            </a:r>
          </a:p>
          <a:p>
            <a:pPr algn="ctr"/>
            <a:r>
              <a:rPr lang="en-IN" dirty="0"/>
              <a:t>Error: 0.69 %</a:t>
            </a:r>
          </a:p>
        </p:txBody>
      </p:sp>
      <p:pic>
        <p:nvPicPr>
          <p:cNvPr id="12" name="Content Placeholder 11" descr="Text&#10;&#10;Description automatically generated">
            <a:extLst>
              <a:ext uri="{FF2B5EF4-FFF2-40B4-BE49-F238E27FC236}">
                <a16:creationId xmlns:a16="http://schemas.microsoft.com/office/drawing/2014/main" id="{9F1C50EC-68E6-9D06-09BD-8444587646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8357" y="2422139"/>
            <a:ext cx="4840910" cy="2840365"/>
          </a:xfrm>
          <a:ln>
            <a:solidFill>
              <a:schemeClr val="tx1"/>
            </a:solidFill>
          </a:ln>
        </p:spPr>
      </p:pic>
    </p:spTree>
    <p:extLst>
      <p:ext uri="{BB962C8B-B14F-4D97-AF65-F5344CB8AC3E}">
        <p14:creationId xmlns:p14="http://schemas.microsoft.com/office/powerpoint/2010/main" val="176318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BBEEA-372B-C7D8-33E8-D347B578D873}"/>
              </a:ext>
            </a:extLst>
          </p:cNvPr>
          <p:cNvSpPr>
            <a:spLocks noGrp="1"/>
          </p:cNvSpPr>
          <p:nvPr>
            <p:ph type="title"/>
          </p:nvPr>
        </p:nvSpPr>
        <p:spPr>
          <a:xfrm>
            <a:off x="838200" y="289743"/>
            <a:ext cx="10515600" cy="1325563"/>
          </a:xfrm>
        </p:spPr>
        <p:txBody>
          <a:bodyPr/>
          <a:lstStyle/>
          <a:p>
            <a:pPr algn="ctr"/>
            <a:r>
              <a:rPr lang="en-GB" dirty="0"/>
              <a:t>Evaluation 2:</a:t>
            </a:r>
            <a:br>
              <a:rPr lang="en-GB" dirty="0"/>
            </a:br>
            <a:r>
              <a:rPr lang="en-GB" dirty="0"/>
              <a:t>Rotated image</a:t>
            </a:r>
            <a:endParaRPr lang="en-IN" dirty="0"/>
          </a:p>
        </p:txBody>
      </p:sp>
      <p:pic>
        <p:nvPicPr>
          <p:cNvPr id="5" name="Content Placeholder 4" descr="Text, letter&#10;&#10;Description automatically generated">
            <a:extLst>
              <a:ext uri="{FF2B5EF4-FFF2-40B4-BE49-F238E27FC236}">
                <a16:creationId xmlns:a16="http://schemas.microsoft.com/office/drawing/2014/main" id="{8557E1BB-9936-D6B9-4540-16DB5DA170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8355" y="1872253"/>
            <a:ext cx="5250797" cy="4033222"/>
          </a:xfrm>
        </p:spPr>
      </p:pic>
      <p:sp>
        <p:nvSpPr>
          <p:cNvPr id="6" name="TextBox 5">
            <a:extLst>
              <a:ext uri="{FF2B5EF4-FFF2-40B4-BE49-F238E27FC236}">
                <a16:creationId xmlns:a16="http://schemas.microsoft.com/office/drawing/2014/main" id="{1CECC4A3-9184-684A-848A-A9ABE463FB6F}"/>
              </a:ext>
            </a:extLst>
          </p:cNvPr>
          <p:cNvSpPr txBox="1"/>
          <p:nvPr/>
        </p:nvSpPr>
        <p:spPr>
          <a:xfrm>
            <a:off x="6382849" y="2172577"/>
            <a:ext cx="5170005" cy="3139321"/>
          </a:xfrm>
          <a:prstGeom prst="rect">
            <a:avLst/>
          </a:prstGeom>
          <a:noFill/>
        </p:spPr>
        <p:txBody>
          <a:bodyPr wrap="none" rtlCol="0">
            <a:spAutoFit/>
          </a:bodyPr>
          <a:lstStyle/>
          <a:p>
            <a:r>
              <a:rPr lang="en-IN" b="1" dirty="0"/>
              <a:t>Program output:</a:t>
            </a:r>
          </a:p>
          <a:p>
            <a:r>
              <a:rPr lang="en-IN" dirty="0" err="1"/>
              <a:t>lorqm</a:t>
            </a:r>
            <a:r>
              <a:rPr lang="en-IN" dirty="0"/>
              <a:t> ipsum </a:t>
            </a:r>
            <a:r>
              <a:rPr lang="en-IN" dirty="0" err="1"/>
              <a:t>dolor</a:t>
            </a:r>
            <a:r>
              <a:rPr lang="en-IN" dirty="0"/>
              <a:t> </a:t>
            </a:r>
            <a:r>
              <a:rPr lang="en-IN" dirty="0" err="1"/>
              <a:t>sdt</a:t>
            </a:r>
            <a:r>
              <a:rPr lang="en-IN" dirty="0"/>
              <a:t> </a:t>
            </a:r>
            <a:r>
              <a:rPr lang="en-IN" dirty="0" err="1"/>
              <a:t>amet</a:t>
            </a:r>
            <a:r>
              <a:rPr lang="en-IN" dirty="0"/>
              <a:t> </a:t>
            </a:r>
            <a:r>
              <a:rPr lang="en-IN" dirty="0" err="1"/>
              <a:t>consectetur</a:t>
            </a:r>
            <a:endParaRPr lang="en-IN" dirty="0"/>
          </a:p>
          <a:p>
            <a:r>
              <a:rPr lang="en-IN" dirty="0" err="1"/>
              <a:t>adipiscinc</a:t>
            </a:r>
            <a:r>
              <a:rPr lang="en-IN" dirty="0"/>
              <a:t> </a:t>
            </a:r>
            <a:r>
              <a:rPr lang="en-IN" dirty="0" err="1"/>
              <a:t>elik</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IN" dirty="0"/>
          </a:p>
          <a:p>
            <a:r>
              <a:rPr lang="en-IN" dirty="0" err="1"/>
              <a:t>ut</a:t>
            </a:r>
            <a:r>
              <a:rPr lang="en-IN" dirty="0"/>
              <a:t> </a:t>
            </a:r>
            <a:r>
              <a:rPr lang="en-IN" dirty="0" err="1"/>
              <a:t>lahore</a:t>
            </a:r>
            <a:r>
              <a:rPr lang="en-IN" dirty="0"/>
              <a:t> et </a:t>
            </a:r>
            <a:r>
              <a:rPr lang="en-IN" dirty="0" err="1"/>
              <a:t>dojore</a:t>
            </a:r>
            <a:r>
              <a:rPr lang="en-IN" dirty="0"/>
              <a:t> </a:t>
            </a:r>
            <a:r>
              <a:rPr lang="en-IN" dirty="0" err="1"/>
              <a:t>macna</a:t>
            </a:r>
            <a:r>
              <a:rPr lang="en-IN" dirty="0"/>
              <a:t> </a:t>
            </a:r>
            <a:r>
              <a:rPr lang="en-IN" dirty="0" err="1"/>
              <a:t>ajiqua</a:t>
            </a:r>
            <a:r>
              <a:rPr lang="en-IN" dirty="0"/>
              <a:t> </a:t>
            </a:r>
            <a:r>
              <a:rPr lang="en-IN" dirty="0" err="1"/>
              <a:t>ut</a:t>
            </a:r>
            <a:r>
              <a:rPr lang="en-IN" dirty="0"/>
              <a:t> </a:t>
            </a:r>
            <a:r>
              <a:rPr lang="en-IN" dirty="0" err="1"/>
              <a:t>enim</a:t>
            </a:r>
            <a:r>
              <a:rPr lang="en-IN" dirty="0"/>
              <a:t> ad</a:t>
            </a:r>
          </a:p>
          <a:p>
            <a:r>
              <a:rPr lang="en-IN" dirty="0" err="1"/>
              <a:t>mdnsm</a:t>
            </a:r>
            <a:r>
              <a:rPr lang="en-IN" dirty="0"/>
              <a:t> </a:t>
            </a:r>
            <a:r>
              <a:rPr lang="en-IN" dirty="0" err="1"/>
              <a:t>vendam</a:t>
            </a:r>
            <a:r>
              <a:rPr lang="en-IN" dirty="0"/>
              <a:t> </a:t>
            </a:r>
            <a:r>
              <a:rPr lang="en-IN" dirty="0" err="1"/>
              <a:t>qubs</a:t>
            </a:r>
            <a:r>
              <a:rPr lang="en-IN" dirty="0"/>
              <a:t> </a:t>
            </a:r>
            <a:r>
              <a:rPr lang="en-IN" dirty="0" err="1"/>
              <a:t>aostrud</a:t>
            </a:r>
            <a:r>
              <a:rPr lang="en-IN" dirty="0"/>
              <a:t> exercitation </a:t>
            </a:r>
            <a:r>
              <a:rPr lang="en-IN" dirty="0" err="1"/>
              <a:t>ujiamco</a:t>
            </a:r>
            <a:endParaRPr lang="en-IN" dirty="0"/>
          </a:p>
          <a:p>
            <a:r>
              <a:rPr lang="en-IN" dirty="0" err="1"/>
              <a:t>faboris</a:t>
            </a:r>
            <a:r>
              <a:rPr lang="en-IN" dirty="0"/>
              <a:t> </a:t>
            </a:r>
            <a:r>
              <a:rPr lang="en-IN" dirty="0" err="1"/>
              <a:t>absd</a:t>
            </a:r>
            <a:r>
              <a:rPr lang="en-IN" dirty="0"/>
              <a:t> </a:t>
            </a:r>
            <a:r>
              <a:rPr lang="en-IN" dirty="0" err="1"/>
              <a:t>ut</a:t>
            </a:r>
            <a:r>
              <a:rPr lang="en-IN" dirty="0"/>
              <a:t> </a:t>
            </a:r>
            <a:r>
              <a:rPr lang="en-IN" dirty="0" err="1"/>
              <a:t>ajiquip</a:t>
            </a:r>
            <a:r>
              <a:rPr lang="en-IN" dirty="0"/>
              <a:t> ex </a:t>
            </a:r>
            <a:r>
              <a:rPr lang="en-IN" dirty="0" err="1"/>
              <a:t>ea</a:t>
            </a:r>
            <a:r>
              <a:rPr lang="en-IN" dirty="0"/>
              <a:t> </a:t>
            </a:r>
            <a:r>
              <a:rPr lang="en-IN" dirty="0" err="1"/>
              <a:t>commodo</a:t>
            </a:r>
            <a:r>
              <a:rPr lang="en-IN" dirty="0"/>
              <a:t> </a:t>
            </a:r>
            <a:r>
              <a:rPr lang="en-IN" dirty="0" err="1"/>
              <a:t>consqquat</a:t>
            </a:r>
            <a:endParaRPr lang="en-IN" dirty="0"/>
          </a:p>
          <a:p>
            <a:r>
              <a:rPr lang="en-IN" dirty="0" err="1"/>
              <a:t>ouis</a:t>
            </a:r>
            <a:r>
              <a:rPr lang="en-IN" dirty="0"/>
              <a:t> </a:t>
            </a:r>
            <a:r>
              <a:rPr lang="en-IN" dirty="0" err="1"/>
              <a:t>autr</a:t>
            </a:r>
            <a:r>
              <a:rPr lang="en-IN" dirty="0"/>
              <a:t> </a:t>
            </a:r>
            <a:r>
              <a:rPr lang="en-IN" dirty="0" err="1"/>
              <a:t>drurq</a:t>
            </a:r>
            <a:r>
              <a:rPr lang="en-IN" dirty="0"/>
              <a:t> </a:t>
            </a:r>
            <a:r>
              <a:rPr lang="en-IN" dirty="0" err="1"/>
              <a:t>doior</a:t>
            </a:r>
            <a:r>
              <a:rPr lang="en-IN" dirty="0"/>
              <a:t> in </a:t>
            </a:r>
            <a:r>
              <a:rPr lang="en-IN" dirty="0" err="1"/>
              <a:t>tepreheaderit</a:t>
            </a:r>
            <a:r>
              <a:rPr lang="en-IN" dirty="0"/>
              <a:t> </a:t>
            </a:r>
            <a:r>
              <a:rPr lang="en-IN" dirty="0" err="1"/>
              <a:t>ia</a:t>
            </a:r>
            <a:endParaRPr lang="en-IN" dirty="0"/>
          </a:p>
          <a:p>
            <a:r>
              <a:rPr lang="en-IN" dirty="0" err="1"/>
              <a:t>voluptakq</a:t>
            </a:r>
            <a:r>
              <a:rPr lang="en-IN" dirty="0"/>
              <a:t> </a:t>
            </a:r>
            <a:r>
              <a:rPr lang="en-IN" dirty="0" err="1"/>
              <a:t>veiit</a:t>
            </a:r>
            <a:r>
              <a:rPr lang="en-IN" dirty="0"/>
              <a:t> </a:t>
            </a:r>
            <a:r>
              <a:rPr lang="en-IN" dirty="0" err="1"/>
              <a:t>qsse</a:t>
            </a:r>
            <a:r>
              <a:rPr lang="en-IN" dirty="0"/>
              <a:t> </a:t>
            </a:r>
            <a:r>
              <a:rPr lang="en-IN" dirty="0" err="1"/>
              <a:t>cifium</a:t>
            </a:r>
            <a:r>
              <a:rPr lang="en-IN" dirty="0"/>
              <a:t> </a:t>
            </a:r>
            <a:r>
              <a:rPr lang="en-IN" dirty="0" err="1"/>
              <a:t>dofore</a:t>
            </a:r>
            <a:r>
              <a:rPr lang="en-IN" dirty="0"/>
              <a:t> </a:t>
            </a:r>
            <a:r>
              <a:rPr lang="en-IN" dirty="0" err="1"/>
              <a:t>eu</a:t>
            </a:r>
            <a:r>
              <a:rPr lang="en-IN" dirty="0"/>
              <a:t> </a:t>
            </a:r>
            <a:r>
              <a:rPr lang="en-IN" dirty="0" err="1"/>
              <a:t>fugiat</a:t>
            </a:r>
            <a:r>
              <a:rPr lang="en-IN" dirty="0"/>
              <a:t> </a:t>
            </a:r>
            <a:r>
              <a:rPr lang="en-IN" dirty="0" err="1"/>
              <a:t>nujfa</a:t>
            </a:r>
            <a:endParaRPr lang="en-IN" dirty="0"/>
          </a:p>
          <a:p>
            <a:r>
              <a:rPr lang="en-IN" dirty="0" err="1"/>
              <a:t>patdatur</a:t>
            </a:r>
            <a:r>
              <a:rPr lang="en-IN" dirty="0"/>
              <a:t> </a:t>
            </a:r>
            <a:r>
              <a:rPr lang="en-IN" dirty="0" err="1"/>
              <a:t>exceptqur</a:t>
            </a:r>
            <a:r>
              <a:rPr lang="en-IN" dirty="0"/>
              <a:t> </a:t>
            </a:r>
            <a:r>
              <a:rPr lang="en-IN" dirty="0" err="1"/>
              <a:t>xiat</a:t>
            </a:r>
            <a:r>
              <a:rPr lang="en-IN" dirty="0"/>
              <a:t> </a:t>
            </a:r>
            <a:r>
              <a:rPr lang="en-IN" dirty="0" err="1"/>
              <a:t>occaecat</a:t>
            </a:r>
            <a:r>
              <a:rPr lang="en-IN" dirty="0"/>
              <a:t> </a:t>
            </a:r>
            <a:r>
              <a:rPr lang="en-IN" dirty="0" err="1"/>
              <a:t>cupidatat</a:t>
            </a:r>
            <a:r>
              <a:rPr lang="en-IN" dirty="0"/>
              <a:t> </a:t>
            </a:r>
            <a:r>
              <a:rPr lang="en-IN" dirty="0" err="1"/>
              <a:t>aon</a:t>
            </a:r>
            <a:endParaRPr lang="en-IN" dirty="0"/>
          </a:p>
          <a:p>
            <a:r>
              <a:rPr lang="en-IN" dirty="0" err="1"/>
              <a:t>proideak</a:t>
            </a:r>
            <a:r>
              <a:rPr lang="en-IN" dirty="0"/>
              <a:t> </a:t>
            </a:r>
            <a:r>
              <a:rPr lang="en-IN" dirty="0" err="1"/>
              <a:t>suak</a:t>
            </a:r>
            <a:r>
              <a:rPr lang="en-IN" dirty="0"/>
              <a:t> da </a:t>
            </a:r>
            <a:r>
              <a:rPr lang="en-IN" dirty="0" err="1"/>
              <a:t>cufpa</a:t>
            </a:r>
            <a:r>
              <a:rPr lang="en-IN" dirty="0"/>
              <a:t> </a:t>
            </a:r>
            <a:r>
              <a:rPr lang="en-IN" dirty="0" err="1"/>
              <a:t>qus</a:t>
            </a:r>
            <a:r>
              <a:rPr lang="en-IN" dirty="0"/>
              <a:t> </a:t>
            </a:r>
            <a:r>
              <a:rPr lang="en-IN" dirty="0" err="1"/>
              <a:t>okicia</a:t>
            </a:r>
            <a:r>
              <a:rPr lang="en-IN" dirty="0"/>
              <a:t> </a:t>
            </a:r>
            <a:r>
              <a:rPr lang="en-IN" dirty="0" err="1"/>
              <a:t>deserunk</a:t>
            </a:r>
            <a:r>
              <a:rPr lang="en-IN" dirty="0"/>
              <a:t> </a:t>
            </a:r>
            <a:r>
              <a:rPr lang="en-IN" dirty="0" err="1"/>
              <a:t>moltit</a:t>
            </a:r>
            <a:endParaRPr lang="en-IN" dirty="0"/>
          </a:p>
          <a:p>
            <a:r>
              <a:rPr lang="en-IN" dirty="0" err="1"/>
              <a:t>aaim</a:t>
            </a:r>
            <a:r>
              <a:rPr lang="en-IN" dirty="0"/>
              <a:t> id </a:t>
            </a:r>
            <a:r>
              <a:rPr lang="en-IN" dirty="0" err="1"/>
              <a:t>est</a:t>
            </a:r>
            <a:r>
              <a:rPr lang="en-IN" dirty="0"/>
              <a:t> </a:t>
            </a:r>
            <a:r>
              <a:rPr lang="en-IN" dirty="0" err="1"/>
              <a:t>laborum</a:t>
            </a:r>
            <a:endParaRPr lang="en-IN" dirty="0"/>
          </a:p>
        </p:txBody>
      </p:sp>
      <p:sp>
        <p:nvSpPr>
          <p:cNvPr id="7" name="TextBox 6">
            <a:extLst>
              <a:ext uri="{FF2B5EF4-FFF2-40B4-BE49-F238E27FC236}">
                <a16:creationId xmlns:a16="http://schemas.microsoft.com/office/drawing/2014/main" id="{3828D812-1717-DEEF-C61C-27E351A73E99}"/>
              </a:ext>
            </a:extLst>
          </p:cNvPr>
          <p:cNvSpPr txBox="1"/>
          <p:nvPr/>
        </p:nvSpPr>
        <p:spPr>
          <a:xfrm>
            <a:off x="5073035" y="5846544"/>
            <a:ext cx="2619628" cy="646331"/>
          </a:xfrm>
          <a:prstGeom prst="rect">
            <a:avLst/>
          </a:prstGeom>
          <a:noFill/>
        </p:spPr>
        <p:txBody>
          <a:bodyPr wrap="none" rtlCol="0">
            <a:spAutoFit/>
          </a:bodyPr>
          <a:lstStyle/>
          <a:p>
            <a:pPr algn="ctr"/>
            <a:r>
              <a:rPr lang="en-IN" dirty="0" err="1"/>
              <a:t>Levenshtein</a:t>
            </a:r>
            <a:r>
              <a:rPr lang="en-IN" dirty="0"/>
              <a:t> distance: 58</a:t>
            </a:r>
          </a:p>
          <a:p>
            <a:pPr algn="ctr"/>
            <a:r>
              <a:rPr lang="en-IN" dirty="0"/>
              <a:t>Error: 13.27 %</a:t>
            </a:r>
          </a:p>
        </p:txBody>
      </p:sp>
    </p:spTree>
    <p:extLst>
      <p:ext uri="{BB962C8B-B14F-4D97-AF65-F5344CB8AC3E}">
        <p14:creationId xmlns:p14="http://schemas.microsoft.com/office/powerpoint/2010/main" val="303747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81096-5BE5-05AC-D667-5752B0FCCC98}"/>
              </a:ext>
            </a:extLst>
          </p:cNvPr>
          <p:cNvSpPr>
            <a:spLocks noGrp="1"/>
          </p:cNvSpPr>
          <p:nvPr>
            <p:ph type="title"/>
          </p:nvPr>
        </p:nvSpPr>
        <p:spPr>
          <a:xfrm>
            <a:off x="838200" y="261431"/>
            <a:ext cx="10515600" cy="1325563"/>
          </a:xfrm>
        </p:spPr>
        <p:txBody>
          <a:bodyPr/>
          <a:lstStyle/>
          <a:p>
            <a:pPr algn="ctr"/>
            <a:r>
              <a:rPr lang="en-GB" dirty="0"/>
              <a:t>Evaluation 3:</a:t>
            </a:r>
            <a:br>
              <a:rPr lang="en-GB" dirty="0"/>
            </a:br>
            <a:r>
              <a:rPr lang="en-GB" dirty="0"/>
              <a:t>Eroded pixels</a:t>
            </a:r>
            <a:endParaRPr lang="en-IN" dirty="0"/>
          </a:p>
        </p:txBody>
      </p:sp>
      <p:pic>
        <p:nvPicPr>
          <p:cNvPr id="5" name="Content Placeholder 4" descr="Text&#10;&#10;Description automatically generated">
            <a:extLst>
              <a:ext uri="{FF2B5EF4-FFF2-40B4-BE49-F238E27FC236}">
                <a16:creationId xmlns:a16="http://schemas.microsoft.com/office/drawing/2014/main" id="{05EFE4BF-7EEA-02E6-1123-249A7CB8F4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923706"/>
            <a:ext cx="7391400" cy="2116138"/>
          </a:xfrm>
          <a:ln>
            <a:solidFill>
              <a:schemeClr val="tx2"/>
            </a:solidFill>
          </a:ln>
        </p:spPr>
      </p:pic>
      <p:sp>
        <p:nvSpPr>
          <p:cNvPr id="6" name="TextBox 5">
            <a:extLst>
              <a:ext uri="{FF2B5EF4-FFF2-40B4-BE49-F238E27FC236}">
                <a16:creationId xmlns:a16="http://schemas.microsoft.com/office/drawing/2014/main" id="{087ACEE7-88C8-6E1F-4CC7-893CA7647EC2}"/>
              </a:ext>
            </a:extLst>
          </p:cNvPr>
          <p:cNvSpPr txBox="1"/>
          <p:nvPr/>
        </p:nvSpPr>
        <p:spPr>
          <a:xfrm>
            <a:off x="772212" y="4201748"/>
            <a:ext cx="7686720" cy="2585323"/>
          </a:xfrm>
          <a:prstGeom prst="rect">
            <a:avLst/>
          </a:prstGeom>
          <a:noFill/>
        </p:spPr>
        <p:txBody>
          <a:bodyPr wrap="none" rtlCol="0">
            <a:spAutoFit/>
          </a:bodyPr>
          <a:lstStyle/>
          <a:p>
            <a:r>
              <a:rPr lang="en-IN" b="1" dirty="0"/>
              <a:t>Program output:</a:t>
            </a:r>
          </a:p>
          <a:p>
            <a:r>
              <a:rPr lang="en-IN" dirty="0"/>
              <a:t>r c </a:t>
            </a:r>
            <a:r>
              <a:rPr lang="en-IN" dirty="0" err="1"/>
              <a:t>gonzalez</a:t>
            </a:r>
            <a:r>
              <a:rPr lang="en-IN" dirty="0"/>
              <a:t> </a:t>
            </a:r>
            <a:r>
              <a:rPr lang="en-IN" dirty="0" err="1"/>
              <a:t>leceived</a:t>
            </a:r>
            <a:r>
              <a:rPr lang="en-IN" dirty="0"/>
              <a:t> </a:t>
            </a:r>
            <a:r>
              <a:rPr lang="en-IN" dirty="0" err="1"/>
              <a:t>lhe</a:t>
            </a:r>
            <a:r>
              <a:rPr lang="en-IN" dirty="0"/>
              <a:t> </a:t>
            </a:r>
            <a:r>
              <a:rPr lang="en-IN" dirty="0" err="1"/>
              <a:t>bsee</a:t>
            </a:r>
            <a:r>
              <a:rPr lang="en-IN" dirty="0"/>
              <a:t> </a:t>
            </a:r>
            <a:r>
              <a:rPr lang="en-IN" dirty="0" err="1"/>
              <a:t>deeree</a:t>
            </a:r>
            <a:r>
              <a:rPr lang="en-IN" dirty="0"/>
              <a:t> </a:t>
            </a:r>
            <a:r>
              <a:rPr lang="en-IN" dirty="0" err="1"/>
              <a:t>frqm</a:t>
            </a:r>
            <a:r>
              <a:rPr lang="en-IN" dirty="0"/>
              <a:t> </a:t>
            </a:r>
            <a:r>
              <a:rPr lang="en-IN" dirty="0" err="1"/>
              <a:t>lhe</a:t>
            </a:r>
            <a:r>
              <a:rPr lang="en-IN" dirty="0"/>
              <a:t> </a:t>
            </a:r>
            <a:r>
              <a:rPr lang="en-IN" dirty="0" err="1"/>
              <a:t>unsvcasty</a:t>
            </a:r>
            <a:r>
              <a:rPr lang="en-IN" dirty="0"/>
              <a:t> of </a:t>
            </a:r>
            <a:r>
              <a:rPr lang="en-IN" dirty="0" err="1"/>
              <a:t>miami</a:t>
            </a:r>
            <a:r>
              <a:rPr lang="en-IN" dirty="0"/>
              <a:t> </a:t>
            </a:r>
            <a:r>
              <a:rPr lang="en-IN" dirty="0" err="1"/>
              <a:t>sn</a:t>
            </a:r>
            <a:endParaRPr lang="en-IN" dirty="0"/>
          </a:p>
          <a:p>
            <a:r>
              <a:rPr lang="en-IN" dirty="0" err="1"/>
              <a:t>lms</a:t>
            </a:r>
            <a:r>
              <a:rPr lang="en-IN" dirty="0"/>
              <a:t> </a:t>
            </a:r>
            <a:r>
              <a:rPr lang="en-IN" dirty="0" err="1"/>
              <a:t>hnd</a:t>
            </a:r>
            <a:r>
              <a:rPr lang="en-IN" dirty="0"/>
              <a:t> </a:t>
            </a:r>
            <a:r>
              <a:rPr lang="en-IN" dirty="0" err="1"/>
              <a:t>thc</a:t>
            </a:r>
            <a:r>
              <a:rPr lang="en-IN" dirty="0"/>
              <a:t> me and </a:t>
            </a:r>
            <a:r>
              <a:rPr lang="en-IN" dirty="0" err="1"/>
              <a:t>phd</a:t>
            </a:r>
            <a:r>
              <a:rPr lang="en-IN" dirty="0"/>
              <a:t> degrees in electrical </a:t>
            </a:r>
            <a:r>
              <a:rPr lang="en-IN" dirty="0" err="1"/>
              <a:t>engineefing</a:t>
            </a:r>
            <a:r>
              <a:rPr lang="en-IN" dirty="0"/>
              <a:t> from </a:t>
            </a:r>
            <a:r>
              <a:rPr lang="en-IN" dirty="0" err="1"/>
              <a:t>che</a:t>
            </a:r>
            <a:r>
              <a:rPr lang="en-IN" dirty="0"/>
              <a:t> </a:t>
            </a:r>
            <a:r>
              <a:rPr lang="en-IN" dirty="0" err="1"/>
              <a:t>unsyct</a:t>
            </a:r>
            <a:endParaRPr lang="en-IN" dirty="0"/>
          </a:p>
          <a:p>
            <a:r>
              <a:rPr lang="en-IN" dirty="0" err="1"/>
              <a:t>sity</a:t>
            </a:r>
            <a:r>
              <a:rPr lang="en-IN" dirty="0"/>
              <a:t> of </a:t>
            </a:r>
            <a:r>
              <a:rPr lang="en-IN" dirty="0" err="1"/>
              <a:t>blotsda</a:t>
            </a:r>
            <a:r>
              <a:rPr lang="en-IN" dirty="0"/>
              <a:t> </a:t>
            </a:r>
            <a:r>
              <a:rPr lang="en-IN" dirty="0" err="1"/>
              <a:t>gainesvijle</a:t>
            </a:r>
            <a:r>
              <a:rPr lang="en-IN" dirty="0"/>
              <a:t> in </a:t>
            </a:r>
            <a:r>
              <a:rPr lang="en-IN" dirty="0" err="1"/>
              <a:t>lhi</a:t>
            </a:r>
            <a:r>
              <a:rPr lang="en-IN" dirty="0"/>
              <a:t> and </a:t>
            </a:r>
            <a:r>
              <a:rPr lang="en-IN" dirty="0" err="1"/>
              <a:t>lqzo</a:t>
            </a:r>
            <a:r>
              <a:rPr lang="en-IN" dirty="0"/>
              <a:t> </a:t>
            </a:r>
            <a:r>
              <a:rPr lang="en-IN" dirty="0" err="1"/>
              <a:t>respectivejy</a:t>
            </a:r>
            <a:r>
              <a:rPr lang="en-IN" dirty="0"/>
              <a:t> he joined </a:t>
            </a:r>
            <a:r>
              <a:rPr lang="en-IN" dirty="0" err="1"/>
              <a:t>lhe</a:t>
            </a:r>
            <a:r>
              <a:rPr lang="en-IN" dirty="0"/>
              <a:t> </a:t>
            </a:r>
            <a:r>
              <a:rPr lang="en-IN" dirty="0" err="1"/>
              <a:t>elgc</a:t>
            </a:r>
            <a:endParaRPr lang="en-IN" dirty="0"/>
          </a:p>
          <a:p>
            <a:r>
              <a:rPr lang="en-IN" dirty="0" err="1"/>
              <a:t>crical</a:t>
            </a:r>
            <a:r>
              <a:rPr lang="en-IN" dirty="0"/>
              <a:t> and computer </a:t>
            </a:r>
            <a:r>
              <a:rPr lang="en-IN" dirty="0" err="1"/>
              <a:t>eneineeanc</a:t>
            </a:r>
            <a:r>
              <a:rPr lang="en-IN" dirty="0"/>
              <a:t> </a:t>
            </a:r>
            <a:r>
              <a:rPr lang="en-IN" dirty="0" err="1"/>
              <a:t>dcpartment</a:t>
            </a:r>
            <a:r>
              <a:rPr lang="en-IN" dirty="0"/>
              <a:t> at the </a:t>
            </a:r>
            <a:r>
              <a:rPr lang="en-IN" dirty="0" err="1"/>
              <a:t>univefsity</a:t>
            </a:r>
            <a:r>
              <a:rPr lang="en-IN" dirty="0"/>
              <a:t> </a:t>
            </a:r>
            <a:r>
              <a:rPr lang="en-IN" dirty="0" err="1"/>
              <a:t>oftdnncssce</a:t>
            </a:r>
            <a:endParaRPr lang="en-IN" dirty="0"/>
          </a:p>
          <a:p>
            <a:r>
              <a:rPr lang="en-IN" dirty="0" err="1"/>
              <a:t>knoxville</a:t>
            </a:r>
            <a:r>
              <a:rPr lang="en-IN" dirty="0"/>
              <a:t> </a:t>
            </a:r>
            <a:r>
              <a:rPr lang="en-IN" dirty="0" err="1"/>
              <a:t>cwkj</a:t>
            </a:r>
            <a:r>
              <a:rPr lang="en-IN" dirty="0"/>
              <a:t> in </a:t>
            </a:r>
            <a:r>
              <a:rPr lang="en-IN" dirty="0" err="1"/>
              <a:t>lqfcj</a:t>
            </a:r>
            <a:r>
              <a:rPr lang="en-IN" dirty="0"/>
              <a:t> </a:t>
            </a:r>
            <a:r>
              <a:rPr lang="en-IN" dirty="0" err="1"/>
              <a:t>whete</a:t>
            </a:r>
            <a:r>
              <a:rPr lang="en-IN" dirty="0"/>
              <a:t> he </a:t>
            </a:r>
            <a:r>
              <a:rPr lang="en-IN" dirty="0" err="1"/>
              <a:t>beczme</a:t>
            </a:r>
            <a:r>
              <a:rPr lang="en-IN" dirty="0"/>
              <a:t> </a:t>
            </a:r>
            <a:r>
              <a:rPr lang="en-IN" dirty="0" err="1"/>
              <a:t>assqciate</a:t>
            </a:r>
            <a:r>
              <a:rPr lang="en-IN" dirty="0"/>
              <a:t> professor in 1973 pro</a:t>
            </a:r>
          </a:p>
          <a:p>
            <a:r>
              <a:rPr lang="en-IN" dirty="0" err="1"/>
              <a:t>fkmot</a:t>
            </a:r>
            <a:r>
              <a:rPr lang="en-IN" dirty="0"/>
              <a:t> </a:t>
            </a:r>
            <a:r>
              <a:rPr lang="en-IN" dirty="0" err="1"/>
              <a:t>sn</a:t>
            </a:r>
            <a:r>
              <a:rPr lang="en-IN" dirty="0"/>
              <a:t> </a:t>
            </a:r>
            <a:r>
              <a:rPr lang="en-IN" dirty="0" err="1"/>
              <a:t>lqze</a:t>
            </a:r>
            <a:r>
              <a:rPr lang="en-IN" dirty="0"/>
              <a:t> and </a:t>
            </a:r>
            <a:r>
              <a:rPr lang="en-IN" dirty="0" err="1"/>
              <a:t>dislinguished</a:t>
            </a:r>
            <a:r>
              <a:rPr lang="en-IN" dirty="0"/>
              <a:t> </a:t>
            </a:r>
            <a:r>
              <a:rPr lang="en-IN" dirty="0" err="1"/>
              <a:t>servsce</a:t>
            </a:r>
            <a:r>
              <a:rPr lang="en-IN" dirty="0"/>
              <a:t> professor in 1984 </a:t>
            </a:r>
            <a:r>
              <a:rPr lang="en-IN" dirty="0" err="1"/>
              <a:t>hc</a:t>
            </a:r>
            <a:r>
              <a:rPr lang="en-IN" dirty="0"/>
              <a:t> sewed as chair</a:t>
            </a:r>
          </a:p>
          <a:p>
            <a:r>
              <a:rPr lang="en-IN" dirty="0"/>
              <a:t>man of </a:t>
            </a:r>
            <a:r>
              <a:rPr lang="en-IN" dirty="0" err="1"/>
              <a:t>lhe</a:t>
            </a:r>
            <a:r>
              <a:rPr lang="en-IN" dirty="0"/>
              <a:t> </a:t>
            </a:r>
            <a:r>
              <a:rPr lang="en-IN" dirty="0" err="1"/>
              <a:t>departmenc</a:t>
            </a:r>
            <a:r>
              <a:rPr lang="en-IN" dirty="0"/>
              <a:t> from 1994 </a:t>
            </a:r>
            <a:r>
              <a:rPr lang="en-IN" dirty="0" err="1"/>
              <a:t>thtough</a:t>
            </a:r>
            <a:r>
              <a:rPr lang="en-IN" dirty="0"/>
              <a:t> 1997 he is </a:t>
            </a:r>
            <a:r>
              <a:rPr lang="en-IN" dirty="0" err="1"/>
              <a:t>cuttently</a:t>
            </a:r>
            <a:r>
              <a:rPr lang="en-IN" dirty="0"/>
              <a:t> a </a:t>
            </a:r>
            <a:r>
              <a:rPr lang="en-IN" dirty="0" err="1"/>
              <a:t>professot</a:t>
            </a:r>
            <a:endParaRPr lang="en-IN" dirty="0"/>
          </a:p>
          <a:p>
            <a:r>
              <a:rPr lang="en-IN" dirty="0" err="1"/>
              <a:t>emetitus</a:t>
            </a:r>
            <a:r>
              <a:rPr lang="en-IN" dirty="0"/>
              <a:t> al </a:t>
            </a:r>
            <a:r>
              <a:rPr lang="en-IN" dirty="0" err="1"/>
              <a:t>utk</a:t>
            </a:r>
            <a:endParaRPr lang="en-IN" dirty="0"/>
          </a:p>
        </p:txBody>
      </p:sp>
      <p:sp>
        <p:nvSpPr>
          <p:cNvPr id="7" name="TextBox 6">
            <a:extLst>
              <a:ext uri="{FF2B5EF4-FFF2-40B4-BE49-F238E27FC236}">
                <a16:creationId xmlns:a16="http://schemas.microsoft.com/office/drawing/2014/main" id="{B26DFDEA-54B3-CB29-15FC-51F143899964}"/>
              </a:ext>
            </a:extLst>
          </p:cNvPr>
          <p:cNvSpPr txBox="1"/>
          <p:nvPr/>
        </p:nvSpPr>
        <p:spPr>
          <a:xfrm>
            <a:off x="8800160" y="3716678"/>
            <a:ext cx="2619628" cy="646331"/>
          </a:xfrm>
          <a:prstGeom prst="rect">
            <a:avLst/>
          </a:prstGeom>
          <a:noFill/>
        </p:spPr>
        <p:txBody>
          <a:bodyPr wrap="none" rtlCol="0">
            <a:spAutoFit/>
          </a:bodyPr>
          <a:lstStyle/>
          <a:p>
            <a:pPr algn="ctr"/>
            <a:r>
              <a:rPr lang="en-IN" dirty="0" err="1"/>
              <a:t>Levenshtein</a:t>
            </a:r>
            <a:r>
              <a:rPr lang="en-IN" dirty="0"/>
              <a:t> distance: 84</a:t>
            </a:r>
          </a:p>
          <a:p>
            <a:pPr algn="ctr"/>
            <a:r>
              <a:rPr lang="en-IN" dirty="0"/>
              <a:t>Error: 15.82 %</a:t>
            </a:r>
          </a:p>
        </p:txBody>
      </p:sp>
    </p:spTree>
    <p:extLst>
      <p:ext uri="{BB962C8B-B14F-4D97-AF65-F5344CB8AC3E}">
        <p14:creationId xmlns:p14="http://schemas.microsoft.com/office/powerpoint/2010/main" val="2060417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72DE4C0-EE12-4CAC-98CF-A89349319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29CF03F-5E6E-4B23-89A5-81548BA4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rgbClr val="83AF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7721DA-AC9E-2AFA-0057-7FAB4C58E2DA}"/>
              </a:ext>
            </a:extLst>
          </p:cNvPr>
          <p:cNvSpPr>
            <a:spLocks noGrp="1"/>
          </p:cNvSpPr>
          <p:nvPr>
            <p:ph type="title"/>
          </p:nvPr>
        </p:nvSpPr>
        <p:spPr>
          <a:xfrm>
            <a:off x="4654296" y="329184"/>
            <a:ext cx="6894576" cy="1783080"/>
          </a:xfrm>
        </p:spPr>
        <p:txBody>
          <a:bodyPr anchor="b">
            <a:normAutofit/>
          </a:bodyPr>
          <a:lstStyle/>
          <a:p>
            <a:r>
              <a:rPr lang="en-GB" sz="7200"/>
              <a:t>Problem</a:t>
            </a:r>
            <a:endParaRPr lang="en-IN" sz="7200"/>
          </a:p>
        </p:txBody>
      </p:sp>
      <p:sp>
        <p:nvSpPr>
          <p:cNvPr id="13"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27A9A02-F247-19A0-7831-4BD5A41E4E73}"/>
              </a:ext>
            </a:extLst>
          </p:cNvPr>
          <p:cNvSpPr>
            <a:spLocks noGrp="1"/>
          </p:cNvSpPr>
          <p:nvPr>
            <p:ph idx="1"/>
          </p:nvPr>
        </p:nvSpPr>
        <p:spPr>
          <a:xfrm>
            <a:off x="4654296" y="2706624"/>
            <a:ext cx="6894576" cy="3483864"/>
          </a:xfrm>
        </p:spPr>
        <p:txBody>
          <a:bodyPr>
            <a:normAutofit/>
          </a:bodyPr>
          <a:lstStyle/>
          <a:p>
            <a:pPr marL="0" indent="0">
              <a:buNone/>
            </a:pPr>
            <a:r>
              <a:rPr lang="en-GB" dirty="0"/>
              <a:t>Given an image containing printed text, perform the required pre-processing and segmentation required, before utilizing an OCR model to identify characters.</a:t>
            </a:r>
          </a:p>
          <a:p>
            <a:pPr marL="0" indent="0">
              <a:buNone/>
            </a:pPr>
            <a:endParaRPr lang="en-GB" dirty="0"/>
          </a:p>
          <a:p>
            <a:pPr marL="0" indent="0">
              <a:buNone/>
            </a:pPr>
            <a:r>
              <a:rPr lang="en-GB" dirty="0"/>
              <a:t>This project has been extended to work with hand-written text too.</a:t>
            </a:r>
            <a:endParaRPr lang="en-IN" dirty="0"/>
          </a:p>
        </p:txBody>
      </p:sp>
      <p:pic>
        <p:nvPicPr>
          <p:cNvPr id="5" name="Picture 4" descr="Computer script on a screen">
            <a:extLst>
              <a:ext uri="{FF2B5EF4-FFF2-40B4-BE49-F238E27FC236}">
                <a16:creationId xmlns:a16="http://schemas.microsoft.com/office/drawing/2014/main" id="{B2F4D0C4-1038-19E9-FF3A-A4B5254001B9}"/>
              </a:ext>
            </a:extLst>
          </p:cNvPr>
          <p:cNvPicPr>
            <a:picLocks noChangeAspect="1"/>
          </p:cNvPicPr>
          <p:nvPr/>
        </p:nvPicPr>
        <p:blipFill rotWithShape="1">
          <a:blip r:embed="rId2"/>
          <a:srcRect l="10387" r="50159" b="-1"/>
          <a:stretch/>
        </p:blipFill>
        <p:spPr>
          <a:xfrm>
            <a:off x="20" y="10"/>
            <a:ext cx="4053550" cy="6857989"/>
          </a:xfrm>
          <a:custGeom>
            <a:avLst/>
            <a:gdLst/>
            <a:ahLst/>
            <a:cxnLst/>
            <a:rect l="l" t="t" r="r" b="b"/>
            <a:pathLst>
              <a:path w="4053570" h="6857999">
                <a:moveTo>
                  <a:pt x="0" y="0"/>
                </a:moveTo>
                <a:lnTo>
                  <a:pt x="4022851" y="0"/>
                </a:lnTo>
                <a:lnTo>
                  <a:pt x="4023684" y="7069"/>
                </a:lnTo>
                <a:cubicBezTo>
                  <a:pt x="4038634" y="90834"/>
                  <a:pt x="4036100" y="175741"/>
                  <a:pt x="4040154" y="260014"/>
                </a:cubicBezTo>
                <a:cubicBezTo>
                  <a:pt x="4044969" y="363071"/>
                  <a:pt x="4038888" y="466508"/>
                  <a:pt x="4036607" y="569818"/>
                </a:cubicBezTo>
                <a:cubicBezTo>
                  <a:pt x="4034833" y="657771"/>
                  <a:pt x="4026091" y="745598"/>
                  <a:pt x="4028752" y="833678"/>
                </a:cubicBezTo>
                <a:cubicBezTo>
                  <a:pt x="4028942" y="836724"/>
                  <a:pt x="4028942" y="839770"/>
                  <a:pt x="4028752" y="842816"/>
                </a:cubicBezTo>
                <a:cubicBezTo>
                  <a:pt x="4020643" y="939653"/>
                  <a:pt x="4020643" y="1036998"/>
                  <a:pt x="4028752" y="1133836"/>
                </a:cubicBezTo>
                <a:cubicBezTo>
                  <a:pt x="4031324" y="1174144"/>
                  <a:pt x="4030602" y="1214593"/>
                  <a:pt x="4026598" y="1254787"/>
                </a:cubicBezTo>
                <a:cubicBezTo>
                  <a:pt x="4022797" y="1305935"/>
                  <a:pt x="4010634" y="1357844"/>
                  <a:pt x="4019376" y="1408610"/>
                </a:cubicBezTo>
                <a:cubicBezTo>
                  <a:pt x="4025065" y="1450430"/>
                  <a:pt x="4028194" y="1492566"/>
                  <a:pt x="4028752" y="1534766"/>
                </a:cubicBezTo>
                <a:cubicBezTo>
                  <a:pt x="4033186" y="1629192"/>
                  <a:pt x="4029005" y="1724125"/>
                  <a:pt x="4027358" y="1818805"/>
                </a:cubicBezTo>
                <a:cubicBezTo>
                  <a:pt x="4025584" y="1929096"/>
                  <a:pt x="4028372" y="2039387"/>
                  <a:pt x="4019503" y="2149804"/>
                </a:cubicBezTo>
                <a:cubicBezTo>
                  <a:pt x="4014625" y="2239001"/>
                  <a:pt x="4014625" y="2328401"/>
                  <a:pt x="4019503" y="2417598"/>
                </a:cubicBezTo>
                <a:cubicBezTo>
                  <a:pt x="4021910" y="2499333"/>
                  <a:pt x="4034200" y="2580306"/>
                  <a:pt x="4032173" y="2662929"/>
                </a:cubicBezTo>
                <a:cubicBezTo>
                  <a:pt x="4029765" y="2759258"/>
                  <a:pt x="4018363" y="2855334"/>
                  <a:pt x="4021910" y="2951918"/>
                </a:cubicBezTo>
                <a:cubicBezTo>
                  <a:pt x="4023557" y="2997989"/>
                  <a:pt x="4023684" y="3044060"/>
                  <a:pt x="4024571" y="3090130"/>
                </a:cubicBezTo>
                <a:cubicBezTo>
                  <a:pt x="4025711" y="3145593"/>
                  <a:pt x="4035720" y="3200928"/>
                  <a:pt x="4030145" y="3256264"/>
                </a:cubicBezTo>
                <a:cubicBezTo>
                  <a:pt x="4020897" y="3348533"/>
                  <a:pt x="3996951" y="3439278"/>
                  <a:pt x="4011901" y="3533831"/>
                </a:cubicBezTo>
                <a:cubicBezTo>
                  <a:pt x="4020136" y="3585867"/>
                  <a:pt x="4029385" y="3638030"/>
                  <a:pt x="4034200" y="3690573"/>
                </a:cubicBezTo>
                <a:cubicBezTo>
                  <a:pt x="4038381" y="3737532"/>
                  <a:pt x="4048896" y="3785253"/>
                  <a:pt x="4040914" y="3831958"/>
                </a:cubicBezTo>
                <a:cubicBezTo>
                  <a:pt x="4034073" y="3871937"/>
                  <a:pt x="4037620" y="3911916"/>
                  <a:pt x="4032299" y="3951895"/>
                </a:cubicBezTo>
                <a:cubicBezTo>
                  <a:pt x="4025331" y="4004311"/>
                  <a:pt x="4021657" y="4057616"/>
                  <a:pt x="4016336" y="4110414"/>
                </a:cubicBezTo>
                <a:cubicBezTo>
                  <a:pt x="4011648" y="4158261"/>
                  <a:pt x="4007974" y="4205982"/>
                  <a:pt x="4020643" y="4250911"/>
                </a:cubicBezTo>
                <a:cubicBezTo>
                  <a:pt x="4051684" y="4363994"/>
                  <a:pt x="4034707" y="4476442"/>
                  <a:pt x="4023051" y="4588763"/>
                </a:cubicBezTo>
                <a:cubicBezTo>
                  <a:pt x="4017349" y="4643337"/>
                  <a:pt x="4008987" y="4701084"/>
                  <a:pt x="4021657" y="4751090"/>
                </a:cubicBezTo>
                <a:cubicBezTo>
                  <a:pt x="4044969" y="4839804"/>
                  <a:pt x="4026725" y="4924077"/>
                  <a:pt x="4016589" y="5009238"/>
                </a:cubicBezTo>
                <a:cubicBezTo>
                  <a:pt x="4004363" y="5092546"/>
                  <a:pt x="4006124" y="5177301"/>
                  <a:pt x="4021784" y="5260026"/>
                </a:cubicBezTo>
                <a:cubicBezTo>
                  <a:pt x="4034200" y="5318407"/>
                  <a:pt x="4034200" y="5377804"/>
                  <a:pt x="4035720" y="5436566"/>
                </a:cubicBezTo>
                <a:cubicBezTo>
                  <a:pt x="4036607" y="5473373"/>
                  <a:pt x="4023051" y="5510813"/>
                  <a:pt x="4014055" y="5547492"/>
                </a:cubicBezTo>
                <a:cubicBezTo>
                  <a:pt x="3997965" y="5613743"/>
                  <a:pt x="3992137" y="5681008"/>
                  <a:pt x="4014055" y="5745609"/>
                </a:cubicBezTo>
                <a:cubicBezTo>
                  <a:pt x="4044589" y="5835085"/>
                  <a:pt x="4062073" y="5924561"/>
                  <a:pt x="4049403" y="6019242"/>
                </a:cubicBezTo>
                <a:cubicBezTo>
                  <a:pt x="4042055" y="6077623"/>
                  <a:pt x="4040408" y="6137274"/>
                  <a:pt x="4029385" y="6194894"/>
                </a:cubicBezTo>
                <a:cubicBezTo>
                  <a:pt x="4011268" y="6290463"/>
                  <a:pt x="4017729" y="6385396"/>
                  <a:pt x="4032173" y="6479568"/>
                </a:cubicBezTo>
                <a:cubicBezTo>
                  <a:pt x="4042321" y="6558257"/>
                  <a:pt x="4043423" y="6637846"/>
                  <a:pt x="4035467" y="6716775"/>
                </a:cubicBezTo>
                <a:lnTo>
                  <a:pt x="4025707" y="6857999"/>
                </a:lnTo>
                <a:lnTo>
                  <a:pt x="0" y="6857999"/>
                </a:lnTo>
                <a:close/>
              </a:path>
            </a:pathLst>
          </a:custGeom>
        </p:spPr>
      </p:pic>
    </p:spTree>
    <p:extLst>
      <p:ext uri="{BB962C8B-B14F-4D97-AF65-F5344CB8AC3E}">
        <p14:creationId xmlns:p14="http://schemas.microsoft.com/office/powerpoint/2010/main" val="68912306"/>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AED79-A10D-CF4A-76C9-4298AC2B8486}"/>
              </a:ext>
            </a:extLst>
          </p:cNvPr>
          <p:cNvSpPr>
            <a:spLocks noGrp="1"/>
          </p:cNvSpPr>
          <p:nvPr>
            <p:ph type="title"/>
          </p:nvPr>
        </p:nvSpPr>
        <p:spPr>
          <a:xfrm>
            <a:off x="838200" y="289711"/>
            <a:ext cx="10515600" cy="1325563"/>
          </a:xfrm>
        </p:spPr>
        <p:txBody>
          <a:bodyPr/>
          <a:lstStyle/>
          <a:p>
            <a:pPr algn="ctr"/>
            <a:r>
              <a:rPr lang="en-GB" dirty="0"/>
              <a:t>Evaluation 4:</a:t>
            </a:r>
            <a:br>
              <a:rPr lang="en-GB" dirty="0"/>
            </a:br>
            <a:r>
              <a:rPr lang="en-GB" dirty="0"/>
              <a:t>A real-life image</a:t>
            </a:r>
            <a:endParaRPr lang="en-IN" dirty="0"/>
          </a:p>
        </p:txBody>
      </p:sp>
      <p:pic>
        <p:nvPicPr>
          <p:cNvPr id="5" name="Content Placeholder 4" descr="A close-up of a document&#10;&#10;Description automatically generated with medium confidence">
            <a:extLst>
              <a:ext uri="{FF2B5EF4-FFF2-40B4-BE49-F238E27FC236}">
                <a16:creationId xmlns:a16="http://schemas.microsoft.com/office/drawing/2014/main" id="{56D20D9F-32EF-E9E2-0C4A-BC4472BEFC5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3618" y="2513473"/>
            <a:ext cx="5202594" cy="2629749"/>
          </a:xfrm>
        </p:spPr>
      </p:pic>
      <p:sp>
        <p:nvSpPr>
          <p:cNvPr id="6" name="TextBox 5">
            <a:extLst>
              <a:ext uri="{FF2B5EF4-FFF2-40B4-BE49-F238E27FC236}">
                <a16:creationId xmlns:a16="http://schemas.microsoft.com/office/drawing/2014/main" id="{5CBEE49B-FC9D-F10C-10B0-08B6C7B47E04}"/>
              </a:ext>
            </a:extLst>
          </p:cNvPr>
          <p:cNvSpPr txBox="1"/>
          <p:nvPr/>
        </p:nvSpPr>
        <p:spPr>
          <a:xfrm>
            <a:off x="6096000" y="2181744"/>
            <a:ext cx="5837735" cy="3293209"/>
          </a:xfrm>
          <a:prstGeom prst="rect">
            <a:avLst/>
          </a:prstGeom>
          <a:noFill/>
        </p:spPr>
        <p:txBody>
          <a:bodyPr wrap="square" rtlCol="0">
            <a:spAutoFit/>
          </a:bodyPr>
          <a:lstStyle/>
          <a:p>
            <a:r>
              <a:rPr lang="en-GB" sz="1600" b="1" dirty="0"/>
              <a:t>Program output:</a:t>
            </a:r>
          </a:p>
          <a:p>
            <a:r>
              <a:rPr lang="en-GB" sz="1600" dirty="0" err="1"/>
              <a:t>jn</a:t>
            </a:r>
            <a:r>
              <a:rPr lang="en-GB" sz="1600" dirty="0"/>
              <a:t> this classic text </a:t>
            </a:r>
            <a:r>
              <a:rPr lang="en-GB" sz="1600" dirty="0" err="1"/>
              <a:t>george</a:t>
            </a:r>
            <a:r>
              <a:rPr lang="en-GB" sz="1600" dirty="0"/>
              <a:t> </a:t>
            </a:r>
            <a:r>
              <a:rPr lang="en-GB" sz="1600" dirty="0" err="1"/>
              <a:t>pdlya</a:t>
            </a:r>
            <a:r>
              <a:rPr lang="en-GB" sz="1600" dirty="0"/>
              <a:t> k18871985j offers something unique a set </a:t>
            </a:r>
            <a:r>
              <a:rPr lang="en-GB" sz="1600" dirty="0" err="1"/>
              <a:t>ofstratelies</a:t>
            </a:r>
            <a:r>
              <a:rPr lang="en-GB" sz="1600" dirty="0"/>
              <a:t> for solving </a:t>
            </a:r>
            <a:r>
              <a:rPr lang="en-GB" sz="1600" dirty="0" err="1"/>
              <a:t>mathelnatical</a:t>
            </a:r>
            <a:r>
              <a:rPr lang="en-GB" sz="1600" dirty="0"/>
              <a:t> problems the </a:t>
            </a:r>
            <a:r>
              <a:rPr lang="en-GB" sz="1600" dirty="0" err="1"/>
              <a:t>heutistic</a:t>
            </a:r>
            <a:r>
              <a:rPr lang="en-GB" sz="1600" dirty="0"/>
              <a:t> </a:t>
            </a:r>
            <a:r>
              <a:rPr lang="en-GB" sz="1600" dirty="0" err="1"/>
              <a:t>theotetical</a:t>
            </a:r>
            <a:r>
              <a:rPr lang="en-GB" sz="1600" dirty="0"/>
              <a:t> approach based on a deep analysis of the methods and </a:t>
            </a:r>
            <a:r>
              <a:rPr lang="en-GB" sz="1600" dirty="0" err="1"/>
              <a:t>mles</a:t>
            </a:r>
            <a:r>
              <a:rPr lang="en-GB" sz="1600" dirty="0"/>
              <a:t> of discovery and invention </a:t>
            </a:r>
            <a:r>
              <a:rPr lang="en-GB" sz="1600" dirty="0" err="1"/>
              <a:t>ptoved</a:t>
            </a:r>
            <a:r>
              <a:rPr lang="en-GB" sz="1600" dirty="0"/>
              <a:t> an </a:t>
            </a:r>
            <a:r>
              <a:rPr lang="en-GB" sz="1600" dirty="0" err="1"/>
              <a:t>inspitation</a:t>
            </a:r>
            <a:r>
              <a:rPr lang="en-GB" sz="1600" dirty="0"/>
              <a:t> to a </a:t>
            </a:r>
            <a:r>
              <a:rPr lang="en-GB" sz="1600" dirty="0" err="1"/>
              <a:t>venetation</a:t>
            </a:r>
            <a:r>
              <a:rPr lang="en-GB" sz="1600" dirty="0"/>
              <a:t> of teachers and students yet the lessons are </a:t>
            </a:r>
            <a:r>
              <a:rPr lang="en-GB" sz="1600" dirty="0" err="1"/>
              <a:t>uttetfy</a:t>
            </a:r>
            <a:r>
              <a:rPr lang="en-GB" sz="1600" dirty="0"/>
              <a:t> practical </a:t>
            </a:r>
            <a:r>
              <a:rPr lang="en-GB" sz="1600" dirty="0" err="1"/>
              <a:t>pdlya</a:t>
            </a:r>
            <a:r>
              <a:rPr lang="en-GB" sz="1600" dirty="0"/>
              <a:t> </a:t>
            </a:r>
            <a:r>
              <a:rPr lang="en-GB" sz="1600" dirty="0" err="1"/>
              <a:t>vtilliantly</a:t>
            </a:r>
            <a:r>
              <a:rPr lang="en-GB" sz="1600" dirty="0"/>
              <a:t> </a:t>
            </a:r>
            <a:r>
              <a:rPr lang="en-GB" sz="1600" dirty="0" err="1"/>
              <a:t>demonsttates</a:t>
            </a:r>
            <a:r>
              <a:rPr lang="en-GB" sz="1600" dirty="0"/>
              <a:t> how the true mathematician learns to </a:t>
            </a:r>
            <a:r>
              <a:rPr lang="en-GB" sz="1600" dirty="0" err="1"/>
              <a:t>dtaw</a:t>
            </a:r>
            <a:r>
              <a:rPr lang="en-GB" sz="1600" dirty="0"/>
              <a:t> unexpected </a:t>
            </a:r>
            <a:r>
              <a:rPr lang="en-GB" sz="1600" dirty="0" err="1"/>
              <a:t>analo</a:t>
            </a:r>
            <a:r>
              <a:rPr lang="en-GB" sz="1600" dirty="0"/>
              <a:t> </a:t>
            </a:r>
            <a:r>
              <a:rPr lang="en-GB" sz="1600" dirty="0" err="1"/>
              <a:t>gies</a:t>
            </a:r>
            <a:r>
              <a:rPr lang="en-GB" sz="1600" dirty="0"/>
              <a:t> tackle </a:t>
            </a:r>
            <a:r>
              <a:rPr lang="en-GB" sz="1600" dirty="0" err="1"/>
              <a:t>ptoblems</a:t>
            </a:r>
            <a:r>
              <a:rPr lang="en-GB" sz="1600" dirty="0"/>
              <a:t> </a:t>
            </a:r>
            <a:r>
              <a:rPr lang="en-GB" sz="1600" dirty="0" err="1"/>
              <a:t>ftom</a:t>
            </a:r>
            <a:r>
              <a:rPr lang="en-GB" sz="1600" dirty="0"/>
              <a:t> unusual angles and </a:t>
            </a:r>
            <a:r>
              <a:rPr lang="en-GB" sz="1600" dirty="0" err="1"/>
              <a:t>extiact</a:t>
            </a:r>
            <a:r>
              <a:rPr lang="en-GB" sz="1600" dirty="0"/>
              <a:t> a little </a:t>
            </a:r>
            <a:r>
              <a:rPr lang="en-GB" sz="1600" dirty="0" err="1"/>
              <a:t>moie</a:t>
            </a:r>
            <a:r>
              <a:rPr lang="en-GB" sz="1600" dirty="0"/>
              <a:t> </a:t>
            </a:r>
            <a:r>
              <a:rPr lang="en-GB" sz="1600" dirty="0" err="1"/>
              <a:t>infotmation</a:t>
            </a:r>
            <a:r>
              <a:rPr lang="en-GB" sz="1600" dirty="0"/>
              <a:t> from the </a:t>
            </a:r>
          </a:p>
          <a:p>
            <a:r>
              <a:rPr lang="en-GB" sz="1600" dirty="0"/>
              <a:t>data </a:t>
            </a:r>
            <a:r>
              <a:rPr lang="en-GB" sz="1600" dirty="0" err="1"/>
              <a:t>tiaditional</a:t>
            </a:r>
            <a:r>
              <a:rPr lang="en-GB" sz="1600" dirty="0"/>
              <a:t> mathematics can often seem just a </a:t>
            </a:r>
            <a:r>
              <a:rPr lang="en-GB" sz="1600" dirty="0" err="1"/>
              <a:t>piocess</a:t>
            </a:r>
            <a:r>
              <a:rPr lang="en-GB" sz="1600" dirty="0"/>
              <a:t> of </a:t>
            </a:r>
            <a:r>
              <a:rPr lang="en-GB" sz="1600" dirty="0" err="1"/>
              <a:t>dcy</a:t>
            </a:r>
            <a:r>
              <a:rPr lang="en-GB" sz="1600" dirty="0"/>
              <a:t> </a:t>
            </a:r>
            <a:r>
              <a:rPr lang="en-GB" sz="1600" dirty="0" err="1"/>
              <a:t>rigotous</a:t>
            </a:r>
            <a:r>
              <a:rPr lang="en-GB" sz="1600" dirty="0"/>
              <a:t> deduction </a:t>
            </a:r>
            <a:r>
              <a:rPr lang="en-GB" sz="1600" dirty="0" err="1"/>
              <a:t>hobv</a:t>
            </a:r>
            <a:r>
              <a:rPr lang="en-GB" sz="1600" dirty="0"/>
              <a:t> to solve it </a:t>
            </a:r>
            <a:r>
              <a:rPr lang="en-GB" sz="1600" dirty="0" err="1"/>
              <a:t>wonderfuliy</a:t>
            </a:r>
            <a:r>
              <a:rPr lang="en-GB" sz="1600" dirty="0"/>
              <a:t> conveys its challenge and excitement as a </a:t>
            </a:r>
            <a:r>
              <a:rPr lang="en-GB" sz="1600" dirty="0" err="1"/>
              <a:t>problemsoling</a:t>
            </a:r>
            <a:r>
              <a:rPr lang="en-GB" sz="1600" dirty="0"/>
              <a:t> activity</a:t>
            </a:r>
            <a:endParaRPr lang="en-IN" sz="1600" dirty="0"/>
          </a:p>
        </p:txBody>
      </p:sp>
      <p:sp>
        <p:nvSpPr>
          <p:cNvPr id="7" name="TextBox 6">
            <a:extLst>
              <a:ext uri="{FF2B5EF4-FFF2-40B4-BE49-F238E27FC236}">
                <a16:creationId xmlns:a16="http://schemas.microsoft.com/office/drawing/2014/main" id="{5B7B3DD8-3ABE-28E5-591B-3CC9763EC795}"/>
              </a:ext>
            </a:extLst>
          </p:cNvPr>
          <p:cNvSpPr txBox="1"/>
          <p:nvPr/>
        </p:nvSpPr>
        <p:spPr>
          <a:xfrm>
            <a:off x="4663638" y="5921958"/>
            <a:ext cx="2619628" cy="646331"/>
          </a:xfrm>
          <a:prstGeom prst="rect">
            <a:avLst/>
          </a:prstGeom>
          <a:noFill/>
        </p:spPr>
        <p:txBody>
          <a:bodyPr wrap="none" rtlCol="0">
            <a:spAutoFit/>
          </a:bodyPr>
          <a:lstStyle/>
          <a:p>
            <a:pPr algn="ctr"/>
            <a:r>
              <a:rPr lang="en-IN" dirty="0" err="1"/>
              <a:t>Levenshtein</a:t>
            </a:r>
            <a:r>
              <a:rPr lang="en-IN" dirty="0"/>
              <a:t> distance: 40</a:t>
            </a:r>
          </a:p>
          <a:p>
            <a:pPr algn="ctr"/>
            <a:r>
              <a:rPr lang="en-IN" dirty="0"/>
              <a:t>Error: 5.78 %</a:t>
            </a:r>
          </a:p>
        </p:txBody>
      </p:sp>
      <p:sp>
        <p:nvSpPr>
          <p:cNvPr id="8" name="TextBox 7">
            <a:extLst>
              <a:ext uri="{FF2B5EF4-FFF2-40B4-BE49-F238E27FC236}">
                <a16:creationId xmlns:a16="http://schemas.microsoft.com/office/drawing/2014/main" id="{C102623E-C1F9-572E-8758-5514E8E07BD4}"/>
              </a:ext>
            </a:extLst>
          </p:cNvPr>
          <p:cNvSpPr txBox="1"/>
          <p:nvPr/>
        </p:nvSpPr>
        <p:spPr>
          <a:xfrm>
            <a:off x="7865434" y="5829625"/>
            <a:ext cx="3992583" cy="738664"/>
          </a:xfrm>
          <a:prstGeom prst="rect">
            <a:avLst/>
          </a:prstGeom>
          <a:noFill/>
        </p:spPr>
        <p:txBody>
          <a:bodyPr wrap="square" rtlCol="0">
            <a:spAutoFit/>
          </a:bodyPr>
          <a:lstStyle/>
          <a:p>
            <a:r>
              <a:rPr lang="en-GB" sz="1400" dirty="0"/>
              <a:t>(This output can benefit a lot from spelling correction. However, for the purpose of evaluation, this feature has been turned off)</a:t>
            </a:r>
          </a:p>
        </p:txBody>
      </p:sp>
    </p:spTree>
    <p:extLst>
      <p:ext uri="{BB962C8B-B14F-4D97-AF65-F5344CB8AC3E}">
        <p14:creationId xmlns:p14="http://schemas.microsoft.com/office/powerpoint/2010/main" val="245947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B9716-EBE9-B6F8-6043-C891C4C91F18}"/>
              </a:ext>
            </a:extLst>
          </p:cNvPr>
          <p:cNvSpPr>
            <a:spLocks noGrp="1"/>
          </p:cNvSpPr>
          <p:nvPr>
            <p:ph type="title"/>
          </p:nvPr>
        </p:nvSpPr>
        <p:spPr>
          <a:xfrm>
            <a:off x="838200" y="289711"/>
            <a:ext cx="10515600" cy="1325563"/>
          </a:xfrm>
        </p:spPr>
        <p:txBody>
          <a:bodyPr/>
          <a:lstStyle/>
          <a:p>
            <a:pPr algn="ctr"/>
            <a:r>
              <a:rPr lang="en-GB" dirty="0"/>
              <a:t>Evaluation 5:</a:t>
            </a:r>
            <a:br>
              <a:rPr lang="en-GB" dirty="0"/>
            </a:br>
            <a:r>
              <a:rPr lang="en-GB" dirty="0"/>
              <a:t>Noise, Background and Lines</a:t>
            </a:r>
            <a:endParaRPr lang="en-IN" dirty="0"/>
          </a:p>
        </p:txBody>
      </p:sp>
      <p:pic>
        <p:nvPicPr>
          <p:cNvPr id="5" name="Content Placeholder 4" descr="Text&#10;&#10;Description automatically generated">
            <a:extLst>
              <a:ext uri="{FF2B5EF4-FFF2-40B4-BE49-F238E27FC236}">
                <a16:creationId xmlns:a16="http://schemas.microsoft.com/office/drawing/2014/main" id="{7BF2F2D2-9323-21FC-8586-7D00FDC2BE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23366"/>
            <a:ext cx="5232385" cy="2873724"/>
          </a:xfrm>
        </p:spPr>
      </p:pic>
      <p:sp>
        <p:nvSpPr>
          <p:cNvPr id="6" name="TextBox 5">
            <a:extLst>
              <a:ext uri="{FF2B5EF4-FFF2-40B4-BE49-F238E27FC236}">
                <a16:creationId xmlns:a16="http://schemas.microsoft.com/office/drawing/2014/main" id="{B43FB4AA-D207-D914-2D19-37B277E86938}"/>
              </a:ext>
            </a:extLst>
          </p:cNvPr>
          <p:cNvSpPr txBox="1"/>
          <p:nvPr/>
        </p:nvSpPr>
        <p:spPr>
          <a:xfrm>
            <a:off x="7366145" y="2683065"/>
            <a:ext cx="3222357" cy="2031325"/>
          </a:xfrm>
          <a:prstGeom prst="rect">
            <a:avLst/>
          </a:prstGeom>
          <a:noFill/>
        </p:spPr>
        <p:txBody>
          <a:bodyPr wrap="none" rtlCol="0">
            <a:spAutoFit/>
          </a:bodyPr>
          <a:lstStyle/>
          <a:p>
            <a:r>
              <a:rPr lang="en-IN" b="1" dirty="0"/>
              <a:t>Program output:</a:t>
            </a:r>
          </a:p>
          <a:p>
            <a:r>
              <a:rPr lang="en-IN" dirty="0" err="1"/>
              <a:t>i</a:t>
            </a:r>
            <a:r>
              <a:rPr lang="en-IN" dirty="0"/>
              <a:t> </a:t>
            </a:r>
            <a:r>
              <a:rPr lang="en-IN" dirty="0" err="1"/>
              <a:t>mrlkruthilka</a:t>
            </a:r>
            <a:r>
              <a:rPr lang="en-IN" dirty="0"/>
              <a:t> </a:t>
            </a:r>
            <a:r>
              <a:rPr lang="en-IN" dirty="0" err="1"/>
              <a:t>bloclk</a:t>
            </a:r>
            <a:r>
              <a:rPr lang="en-IN" dirty="0"/>
              <a:t> </a:t>
            </a:r>
            <a:r>
              <a:rPr lang="en-IN" dirty="0" err="1"/>
              <a:t>hkmiddk</a:t>
            </a:r>
            <a:r>
              <a:rPr lang="en-IN" dirty="0"/>
              <a:t> l</a:t>
            </a:r>
          </a:p>
          <a:p>
            <a:r>
              <a:rPr lang="en-IN" dirty="0"/>
              <a:t>l o </a:t>
            </a:r>
            <a:r>
              <a:rPr lang="en-IN" dirty="0" err="1"/>
              <a:t>inchargeof</a:t>
            </a:r>
            <a:r>
              <a:rPr lang="en-IN" dirty="0"/>
              <a:t> o </a:t>
            </a:r>
            <a:r>
              <a:rPr lang="en-IN" dirty="0" err="1"/>
              <a:t>ll</a:t>
            </a:r>
            <a:endParaRPr lang="en-IN" dirty="0"/>
          </a:p>
          <a:p>
            <a:r>
              <a:rPr lang="en-IN" dirty="0"/>
              <a:t>j </a:t>
            </a:r>
            <a:r>
              <a:rPr lang="en-IN" dirty="0" err="1"/>
              <a:t>pfmsvly</a:t>
            </a:r>
            <a:endParaRPr lang="en-IN" dirty="0"/>
          </a:p>
          <a:p>
            <a:r>
              <a:rPr lang="en-IN" dirty="0"/>
              <a:t>l m </a:t>
            </a:r>
            <a:r>
              <a:rPr lang="en-IN" dirty="0" err="1"/>
              <a:t>deptcense</a:t>
            </a:r>
            <a:r>
              <a:rPr lang="en-IN" dirty="0"/>
              <a:t> l</a:t>
            </a:r>
          </a:p>
          <a:p>
            <a:r>
              <a:rPr lang="en-IN" dirty="0"/>
              <a:t>l cttn9902346297 l</a:t>
            </a:r>
          </a:p>
          <a:p>
            <a:r>
              <a:rPr lang="en-IN" dirty="0" err="1"/>
              <a:t>emailldmvdrmaqiiscacdn</a:t>
            </a:r>
            <a:r>
              <a:rPr lang="en-IN" dirty="0"/>
              <a:t> l</a:t>
            </a:r>
          </a:p>
        </p:txBody>
      </p:sp>
      <p:sp>
        <p:nvSpPr>
          <p:cNvPr id="7" name="TextBox 6">
            <a:extLst>
              <a:ext uri="{FF2B5EF4-FFF2-40B4-BE49-F238E27FC236}">
                <a16:creationId xmlns:a16="http://schemas.microsoft.com/office/drawing/2014/main" id="{05558FD5-8C0F-F24E-C5E4-F4EC4E284B16}"/>
              </a:ext>
            </a:extLst>
          </p:cNvPr>
          <p:cNvSpPr txBox="1"/>
          <p:nvPr/>
        </p:nvSpPr>
        <p:spPr>
          <a:xfrm>
            <a:off x="4786186" y="5778631"/>
            <a:ext cx="2619628" cy="646331"/>
          </a:xfrm>
          <a:prstGeom prst="rect">
            <a:avLst/>
          </a:prstGeom>
          <a:noFill/>
        </p:spPr>
        <p:txBody>
          <a:bodyPr wrap="none" rtlCol="0">
            <a:spAutoFit/>
          </a:bodyPr>
          <a:lstStyle/>
          <a:p>
            <a:r>
              <a:rPr lang="en-IN" dirty="0" err="1"/>
              <a:t>Levenshtein</a:t>
            </a:r>
            <a:r>
              <a:rPr lang="en-IN" dirty="0"/>
              <a:t> distance: 58</a:t>
            </a:r>
          </a:p>
          <a:p>
            <a:r>
              <a:rPr lang="en-IN" dirty="0"/>
              <a:t>Error: 47.93 %</a:t>
            </a:r>
          </a:p>
        </p:txBody>
      </p:sp>
    </p:spTree>
    <p:extLst>
      <p:ext uri="{BB962C8B-B14F-4D97-AF65-F5344CB8AC3E}">
        <p14:creationId xmlns:p14="http://schemas.microsoft.com/office/powerpoint/2010/main" val="1228993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CE26A-7FC3-2A8C-8FB3-C69274F534A9}"/>
              </a:ext>
            </a:extLst>
          </p:cNvPr>
          <p:cNvSpPr>
            <a:spLocks noGrp="1"/>
          </p:cNvSpPr>
          <p:nvPr>
            <p:ph type="title"/>
          </p:nvPr>
        </p:nvSpPr>
        <p:spPr>
          <a:xfrm>
            <a:off x="838200" y="308565"/>
            <a:ext cx="10515600" cy="1325563"/>
          </a:xfrm>
        </p:spPr>
        <p:txBody>
          <a:bodyPr/>
          <a:lstStyle/>
          <a:p>
            <a:pPr algn="ctr"/>
            <a:r>
              <a:rPr lang="en-GB" dirty="0"/>
              <a:t>Evaluation 6:</a:t>
            </a:r>
            <a:br>
              <a:rPr lang="en-GB" dirty="0"/>
            </a:br>
            <a:r>
              <a:rPr lang="en-GB" dirty="0"/>
              <a:t>Hand-written note</a:t>
            </a:r>
            <a:endParaRPr lang="en-IN" dirty="0"/>
          </a:p>
        </p:txBody>
      </p:sp>
      <p:pic>
        <p:nvPicPr>
          <p:cNvPr id="5" name="Content Placeholder 4" descr="A picture containing text, whiteboard&#10;&#10;Description automatically generated">
            <a:extLst>
              <a:ext uri="{FF2B5EF4-FFF2-40B4-BE49-F238E27FC236}">
                <a16:creationId xmlns:a16="http://schemas.microsoft.com/office/drawing/2014/main" id="{76EE71D0-6F35-FEBF-185A-314E9550F1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056819"/>
            <a:ext cx="5578916" cy="2907138"/>
          </a:xfrm>
        </p:spPr>
      </p:pic>
      <p:sp>
        <p:nvSpPr>
          <p:cNvPr id="6" name="TextBox 5">
            <a:extLst>
              <a:ext uri="{FF2B5EF4-FFF2-40B4-BE49-F238E27FC236}">
                <a16:creationId xmlns:a16="http://schemas.microsoft.com/office/drawing/2014/main" id="{F6A4DDBB-6094-7F97-BAF8-9A0E5996986E}"/>
              </a:ext>
            </a:extLst>
          </p:cNvPr>
          <p:cNvSpPr txBox="1"/>
          <p:nvPr/>
        </p:nvSpPr>
        <p:spPr>
          <a:xfrm>
            <a:off x="7343480" y="2690336"/>
            <a:ext cx="3470822" cy="1477328"/>
          </a:xfrm>
          <a:prstGeom prst="rect">
            <a:avLst/>
          </a:prstGeom>
          <a:noFill/>
        </p:spPr>
        <p:txBody>
          <a:bodyPr wrap="none" rtlCol="0">
            <a:spAutoFit/>
          </a:bodyPr>
          <a:lstStyle/>
          <a:p>
            <a:r>
              <a:rPr lang="en-IN" b="1" dirty="0"/>
              <a:t>Program output:</a:t>
            </a:r>
          </a:p>
          <a:p>
            <a:r>
              <a:rPr lang="en-GB" dirty="0" err="1"/>
              <a:t>lotem</a:t>
            </a:r>
            <a:r>
              <a:rPr lang="en-GB" dirty="0"/>
              <a:t> </a:t>
            </a:r>
            <a:r>
              <a:rPr lang="en-GB" dirty="0" err="1"/>
              <a:t>hisum</a:t>
            </a:r>
            <a:r>
              <a:rPr lang="en-GB" dirty="0"/>
              <a:t> </a:t>
            </a:r>
            <a:r>
              <a:rPr lang="en-GB" dirty="0" err="1"/>
              <a:t>doirsit</a:t>
            </a:r>
            <a:r>
              <a:rPr lang="en-GB" dirty="0"/>
              <a:t> </a:t>
            </a:r>
            <a:r>
              <a:rPr lang="en-GB" dirty="0" err="1"/>
              <a:t>amet</a:t>
            </a:r>
            <a:endParaRPr lang="en-GB" dirty="0"/>
          </a:p>
          <a:p>
            <a:r>
              <a:rPr lang="en-GB" dirty="0" err="1"/>
              <a:t>consectetur</a:t>
            </a:r>
            <a:r>
              <a:rPr lang="en-GB" dirty="0"/>
              <a:t> </a:t>
            </a:r>
            <a:r>
              <a:rPr lang="en-GB" dirty="0" err="1"/>
              <a:t>adliisclng</a:t>
            </a:r>
            <a:r>
              <a:rPr lang="en-GB" dirty="0"/>
              <a:t> </a:t>
            </a:r>
            <a:r>
              <a:rPr lang="en-GB" dirty="0" err="1"/>
              <a:t>elht</a:t>
            </a:r>
            <a:r>
              <a:rPr lang="en-GB" dirty="0"/>
              <a:t> </a:t>
            </a:r>
            <a:r>
              <a:rPr lang="en-GB" dirty="0" err="1"/>
              <a:t>sed</a:t>
            </a:r>
            <a:endParaRPr lang="en-GB" dirty="0"/>
          </a:p>
          <a:p>
            <a:r>
              <a:rPr lang="en-GB" dirty="0"/>
              <a:t>d0 </a:t>
            </a:r>
            <a:r>
              <a:rPr lang="en-GB" dirty="0" err="1"/>
              <a:t>eiusmod</a:t>
            </a:r>
            <a:r>
              <a:rPr lang="en-GB" dirty="0"/>
              <a:t> </a:t>
            </a:r>
            <a:r>
              <a:rPr lang="en-GB" dirty="0" err="1"/>
              <a:t>temror</a:t>
            </a:r>
            <a:r>
              <a:rPr lang="en-GB" dirty="0"/>
              <a:t> </a:t>
            </a:r>
            <a:r>
              <a:rPr lang="en-GB" dirty="0" err="1"/>
              <a:t>incididxnt</a:t>
            </a:r>
            <a:endParaRPr lang="en-GB" dirty="0"/>
          </a:p>
          <a:p>
            <a:r>
              <a:rPr lang="en-GB" dirty="0"/>
              <a:t>d1 </a:t>
            </a:r>
            <a:r>
              <a:rPr lang="en-GB" dirty="0" err="1"/>
              <a:t>labote</a:t>
            </a:r>
            <a:r>
              <a:rPr lang="en-GB" dirty="0"/>
              <a:t> et d010re magna </a:t>
            </a:r>
            <a:r>
              <a:rPr lang="en-GB" dirty="0" err="1"/>
              <a:t>aliqua</a:t>
            </a:r>
            <a:endParaRPr lang="en-IN" dirty="0"/>
          </a:p>
        </p:txBody>
      </p:sp>
      <p:sp>
        <p:nvSpPr>
          <p:cNvPr id="7" name="TextBox 6">
            <a:extLst>
              <a:ext uri="{FF2B5EF4-FFF2-40B4-BE49-F238E27FC236}">
                <a16:creationId xmlns:a16="http://schemas.microsoft.com/office/drawing/2014/main" id="{CE2B8B36-580A-E891-BC1B-2C9862AA1598}"/>
              </a:ext>
            </a:extLst>
          </p:cNvPr>
          <p:cNvSpPr txBox="1"/>
          <p:nvPr/>
        </p:nvSpPr>
        <p:spPr>
          <a:xfrm>
            <a:off x="5107302" y="5696999"/>
            <a:ext cx="2619628" cy="646331"/>
          </a:xfrm>
          <a:prstGeom prst="rect">
            <a:avLst/>
          </a:prstGeom>
          <a:noFill/>
        </p:spPr>
        <p:txBody>
          <a:bodyPr wrap="none" rtlCol="0">
            <a:spAutoFit/>
          </a:bodyPr>
          <a:lstStyle/>
          <a:p>
            <a:r>
              <a:rPr lang="en-IN" dirty="0" err="1"/>
              <a:t>Levenshtein</a:t>
            </a:r>
            <a:r>
              <a:rPr lang="en-IN" dirty="0"/>
              <a:t> distance: 21</a:t>
            </a:r>
          </a:p>
          <a:p>
            <a:r>
              <a:rPr lang="en-IN" dirty="0"/>
              <a:t>Error: 17.50 %</a:t>
            </a:r>
          </a:p>
        </p:txBody>
      </p:sp>
    </p:spTree>
    <p:extLst>
      <p:ext uri="{BB962C8B-B14F-4D97-AF65-F5344CB8AC3E}">
        <p14:creationId xmlns:p14="http://schemas.microsoft.com/office/powerpoint/2010/main" val="25654096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603F1-600D-707E-9719-C62CB6175683}"/>
              </a:ext>
            </a:extLst>
          </p:cNvPr>
          <p:cNvSpPr>
            <a:spLocks noGrp="1"/>
          </p:cNvSpPr>
          <p:nvPr>
            <p:ph type="title"/>
          </p:nvPr>
        </p:nvSpPr>
        <p:spPr>
          <a:xfrm>
            <a:off x="838200" y="217754"/>
            <a:ext cx="10515600" cy="1325563"/>
          </a:xfrm>
        </p:spPr>
        <p:txBody>
          <a:bodyPr/>
          <a:lstStyle/>
          <a:p>
            <a:pPr algn="ctr"/>
            <a:r>
              <a:rPr lang="en-GB" dirty="0"/>
              <a:t>Evaluation 7:</a:t>
            </a:r>
            <a:br>
              <a:rPr lang="en-GB" dirty="0"/>
            </a:br>
            <a:r>
              <a:rPr lang="en-GB" dirty="0"/>
              <a:t>Grocery List</a:t>
            </a:r>
            <a:endParaRPr lang="en-IN" dirty="0"/>
          </a:p>
        </p:txBody>
      </p:sp>
      <p:pic>
        <p:nvPicPr>
          <p:cNvPr id="5" name="Content Placeholder 4" descr="Text, letter&#10;&#10;Description automatically generated">
            <a:extLst>
              <a:ext uri="{FF2B5EF4-FFF2-40B4-BE49-F238E27FC236}">
                <a16:creationId xmlns:a16="http://schemas.microsoft.com/office/drawing/2014/main" id="{E8F60445-960C-842A-8BDF-FD36C7F5EE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0407" y="1900532"/>
            <a:ext cx="4533556" cy="3764977"/>
          </a:xfrm>
        </p:spPr>
      </p:pic>
      <p:sp>
        <p:nvSpPr>
          <p:cNvPr id="6" name="TextBox 5">
            <a:extLst>
              <a:ext uri="{FF2B5EF4-FFF2-40B4-BE49-F238E27FC236}">
                <a16:creationId xmlns:a16="http://schemas.microsoft.com/office/drawing/2014/main" id="{228DF839-C1E3-B06B-913D-CAE054FF08B1}"/>
              </a:ext>
            </a:extLst>
          </p:cNvPr>
          <p:cNvSpPr txBox="1"/>
          <p:nvPr/>
        </p:nvSpPr>
        <p:spPr>
          <a:xfrm>
            <a:off x="7249212" y="1997839"/>
            <a:ext cx="3042821" cy="3139321"/>
          </a:xfrm>
          <a:prstGeom prst="rect">
            <a:avLst/>
          </a:prstGeom>
          <a:noFill/>
        </p:spPr>
        <p:txBody>
          <a:bodyPr wrap="none" rtlCol="0">
            <a:spAutoFit/>
          </a:bodyPr>
          <a:lstStyle/>
          <a:p>
            <a:r>
              <a:rPr lang="en-IN" b="1" dirty="0"/>
              <a:t>Program output:</a:t>
            </a:r>
          </a:p>
          <a:p>
            <a:r>
              <a:rPr lang="en-IN" dirty="0"/>
              <a:t>1 h9 tice</a:t>
            </a:r>
          </a:p>
          <a:p>
            <a:r>
              <a:rPr lang="en-IN" dirty="0"/>
              <a:t>2 </a:t>
            </a:r>
            <a:r>
              <a:rPr lang="en-IN" dirty="0" err="1"/>
              <a:t>ditre</a:t>
            </a:r>
            <a:r>
              <a:rPr lang="en-IN" dirty="0"/>
              <a:t> milk</a:t>
            </a:r>
          </a:p>
          <a:p>
            <a:r>
              <a:rPr lang="en-IN" dirty="0"/>
              <a:t>3 </a:t>
            </a:r>
            <a:r>
              <a:rPr lang="en-IN" dirty="0" err="1"/>
              <a:t>teasbon</a:t>
            </a:r>
            <a:r>
              <a:rPr lang="en-IN" dirty="0"/>
              <a:t> </a:t>
            </a:r>
            <a:r>
              <a:rPr lang="en-IN" dirty="0" err="1"/>
              <a:t>suhaf</a:t>
            </a:r>
            <a:endParaRPr lang="en-IN" dirty="0"/>
          </a:p>
          <a:p>
            <a:r>
              <a:rPr lang="en-IN" dirty="0"/>
              <a:t>4 dozen </a:t>
            </a:r>
            <a:r>
              <a:rPr lang="en-IN" dirty="0" err="1"/>
              <a:t>eqgs</a:t>
            </a:r>
            <a:endParaRPr lang="en-IN" dirty="0"/>
          </a:p>
          <a:p>
            <a:r>
              <a:rPr lang="en-IN" dirty="0"/>
              <a:t>5 </a:t>
            </a:r>
            <a:r>
              <a:rPr lang="en-IN" dirty="0" err="1"/>
              <a:t>siices</a:t>
            </a:r>
            <a:r>
              <a:rPr lang="en-IN" dirty="0"/>
              <a:t> cheese</a:t>
            </a:r>
          </a:p>
          <a:p>
            <a:r>
              <a:rPr lang="en-IN" dirty="0"/>
              <a:t>6 </a:t>
            </a:r>
            <a:r>
              <a:rPr lang="en-IN" dirty="0" err="1"/>
              <a:t>hackets</a:t>
            </a:r>
            <a:r>
              <a:rPr lang="en-IN" dirty="0"/>
              <a:t> </a:t>
            </a:r>
            <a:r>
              <a:rPr lang="en-IN" dirty="0" err="1"/>
              <a:t>hner</a:t>
            </a:r>
            <a:endParaRPr lang="en-IN" dirty="0"/>
          </a:p>
          <a:p>
            <a:r>
              <a:rPr lang="en-IN" dirty="0"/>
              <a:t>1 </a:t>
            </a:r>
            <a:r>
              <a:rPr lang="en-IN" dirty="0" err="1"/>
              <a:t>culos</a:t>
            </a:r>
            <a:r>
              <a:rPr lang="en-IN" dirty="0"/>
              <a:t> butter</a:t>
            </a:r>
          </a:p>
          <a:p>
            <a:r>
              <a:rPr lang="en-IN" dirty="0"/>
              <a:t>8 </a:t>
            </a:r>
            <a:r>
              <a:rPr lang="en-IN" dirty="0" err="1"/>
              <a:t>bttles</a:t>
            </a:r>
            <a:r>
              <a:rPr lang="en-IN" dirty="0"/>
              <a:t> </a:t>
            </a:r>
            <a:r>
              <a:rPr lang="en-IN" dirty="0" err="1"/>
              <a:t>mayse</a:t>
            </a:r>
            <a:endParaRPr lang="en-IN" dirty="0"/>
          </a:p>
          <a:p>
            <a:r>
              <a:rPr lang="en-IN" dirty="0"/>
              <a:t>q cartons oil</a:t>
            </a:r>
          </a:p>
          <a:p>
            <a:r>
              <a:rPr lang="en-IN" dirty="0"/>
              <a:t>10 </a:t>
            </a:r>
            <a:r>
              <a:rPr lang="en-IN" dirty="0" err="1"/>
              <a:t>satches</a:t>
            </a:r>
            <a:r>
              <a:rPr lang="en-IN" dirty="0"/>
              <a:t> diabetes medicine</a:t>
            </a:r>
          </a:p>
        </p:txBody>
      </p:sp>
      <p:sp>
        <p:nvSpPr>
          <p:cNvPr id="7" name="TextBox 6">
            <a:extLst>
              <a:ext uri="{FF2B5EF4-FFF2-40B4-BE49-F238E27FC236}">
                <a16:creationId xmlns:a16="http://schemas.microsoft.com/office/drawing/2014/main" id="{2CD859C4-A137-4D20-5735-6BACED8910B6}"/>
              </a:ext>
            </a:extLst>
          </p:cNvPr>
          <p:cNvSpPr txBox="1"/>
          <p:nvPr/>
        </p:nvSpPr>
        <p:spPr>
          <a:xfrm>
            <a:off x="5128181" y="5769204"/>
            <a:ext cx="2619628" cy="646331"/>
          </a:xfrm>
          <a:prstGeom prst="rect">
            <a:avLst/>
          </a:prstGeom>
          <a:noFill/>
        </p:spPr>
        <p:txBody>
          <a:bodyPr wrap="none" rtlCol="0">
            <a:spAutoFit/>
          </a:bodyPr>
          <a:lstStyle/>
          <a:p>
            <a:pPr algn="ctr"/>
            <a:r>
              <a:rPr lang="en-GB" dirty="0" err="1"/>
              <a:t>Levenshtein</a:t>
            </a:r>
            <a:r>
              <a:rPr lang="en-GB" dirty="0"/>
              <a:t> distance: 27</a:t>
            </a:r>
          </a:p>
          <a:p>
            <a:pPr algn="ctr"/>
            <a:r>
              <a:rPr lang="en-GB" dirty="0"/>
              <a:t>Error: 19.62 %</a:t>
            </a:r>
            <a:endParaRPr lang="en-IN" dirty="0"/>
          </a:p>
        </p:txBody>
      </p:sp>
    </p:spTree>
    <p:extLst>
      <p:ext uri="{BB962C8B-B14F-4D97-AF65-F5344CB8AC3E}">
        <p14:creationId xmlns:p14="http://schemas.microsoft.com/office/powerpoint/2010/main" val="17261661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69E58-3BED-DF1B-91DD-6E76867567D8}"/>
              </a:ext>
            </a:extLst>
          </p:cNvPr>
          <p:cNvSpPr>
            <a:spLocks noGrp="1"/>
          </p:cNvSpPr>
          <p:nvPr>
            <p:ph type="title"/>
          </p:nvPr>
        </p:nvSpPr>
        <p:spPr/>
        <p:txBody>
          <a:bodyPr/>
          <a:lstStyle/>
          <a:p>
            <a:pPr algn="ctr"/>
            <a:r>
              <a:rPr lang="en-GB" dirty="0"/>
              <a:t>Shortcomings</a:t>
            </a:r>
            <a:endParaRPr lang="en-IN" dirty="0"/>
          </a:p>
        </p:txBody>
      </p:sp>
      <p:graphicFrame>
        <p:nvGraphicFramePr>
          <p:cNvPr id="5" name="Content Placeholder 2">
            <a:extLst>
              <a:ext uri="{FF2B5EF4-FFF2-40B4-BE49-F238E27FC236}">
                <a16:creationId xmlns:a16="http://schemas.microsoft.com/office/drawing/2014/main" id="{5ED7F5E7-9828-F238-6086-2D9664959F2A}"/>
              </a:ext>
            </a:extLst>
          </p:cNvPr>
          <p:cNvGraphicFramePr>
            <a:graphicFrameLocks noGrp="1"/>
          </p:cNvGraphicFramePr>
          <p:nvPr>
            <p:ph idx="1"/>
            <p:extLst>
              <p:ext uri="{D42A27DB-BD31-4B8C-83A1-F6EECF244321}">
                <p14:modId xmlns:p14="http://schemas.microsoft.com/office/powerpoint/2010/main" val="66089440"/>
              </p:ext>
            </p:extLst>
          </p:nvPr>
        </p:nvGraphicFramePr>
        <p:xfrm>
          <a:off x="838200" y="1929384"/>
          <a:ext cx="10515600" cy="4251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814668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70A3C8-B803-5D05-015D-46B248EE22CF}"/>
              </a:ext>
            </a:extLst>
          </p:cNvPr>
          <p:cNvSpPr>
            <a:spLocks noGrp="1"/>
          </p:cNvSpPr>
          <p:nvPr>
            <p:ph type="title"/>
          </p:nvPr>
        </p:nvSpPr>
        <p:spPr>
          <a:xfrm>
            <a:off x="640080" y="325369"/>
            <a:ext cx="4368602" cy="1956841"/>
          </a:xfrm>
        </p:spPr>
        <p:txBody>
          <a:bodyPr anchor="b">
            <a:normAutofit/>
          </a:bodyPr>
          <a:lstStyle/>
          <a:p>
            <a:pPr>
              <a:lnSpc>
                <a:spcPct val="95000"/>
              </a:lnSpc>
            </a:pPr>
            <a:r>
              <a:rPr lang="en-GB" sz="5100" dirty="0"/>
              <a:t>Future Improvements</a:t>
            </a:r>
            <a:endParaRPr lang="en-IN" sz="5100" dirty="0"/>
          </a:p>
        </p:txBody>
      </p:sp>
      <p:sp>
        <p:nvSpPr>
          <p:cNvPr id="19"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83AF45"/>
          </a:solidFill>
          <a:ln w="38100" cap="rnd">
            <a:solidFill>
              <a:srgbClr val="83AF45"/>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03E707EC-F32A-9457-7E2F-F1B6C2D4B702}"/>
              </a:ext>
            </a:extLst>
          </p:cNvPr>
          <p:cNvSpPr>
            <a:spLocks noGrp="1"/>
          </p:cNvSpPr>
          <p:nvPr>
            <p:ph idx="1"/>
          </p:nvPr>
        </p:nvSpPr>
        <p:spPr>
          <a:xfrm>
            <a:off x="640080" y="2872899"/>
            <a:ext cx="4243589" cy="3320668"/>
          </a:xfrm>
        </p:spPr>
        <p:txBody>
          <a:bodyPr>
            <a:normAutofit/>
          </a:bodyPr>
          <a:lstStyle/>
          <a:p>
            <a:pPr>
              <a:lnSpc>
                <a:spcPct val="90000"/>
              </a:lnSpc>
            </a:pPr>
            <a:r>
              <a:rPr lang="en-GB" sz="1600" dirty="0"/>
              <a:t>This program can be extended to work on hand-written text in cursive, via skeletonization and segmentation around ligatures.</a:t>
            </a:r>
          </a:p>
          <a:p>
            <a:pPr>
              <a:lnSpc>
                <a:spcPct val="90000"/>
              </a:lnSpc>
            </a:pPr>
            <a:r>
              <a:rPr lang="en-GB" sz="1600" dirty="0"/>
              <a:t>Instead of dealing with problems on an ad-hoc basis, if the training data itself contains these problematic artifacts, then the model will learn to detect characters regardless of any problems. This will also increase generalization and reduce the need for fine tuning of parameters.</a:t>
            </a:r>
            <a:endParaRPr lang="en-IN" sz="1600" dirty="0"/>
          </a:p>
        </p:txBody>
      </p:sp>
      <p:pic>
        <p:nvPicPr>
          <p:cNvPr id="13" name="Picture 12" descr="White puzzle with one red piece">
            <a:extLst>
              <a:ext uri="{FF2B5EF4-FFF2-40B4-BE49-F238E27FC236}">
                <a16:creationId xmlns:a16="http://schemas.microsoft.com/office/drawing/2014/main" id="{CB12FB2B-8D9D-49CB-788C-DC2F777F4D8F}"/>
              </a:ext>
            </a:extLst>
          </p:cNvPr>
          <p:cNvPicPr>
            <a:picLocks noChangeAspect="1"/>
          </p:cNvPicPr>
          <p:nvPr/>
        </p:nvPicPr>
        <p:blipFill rotWithShape="1">
          <a:blip r:embed="rId2"/>
          <a:srcRect l="22592" r="2098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9021880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FE482-698C-3BC2-523E-F9ED9A2155B0}"/>
              </a:ext>
            </a:extLst>
          </p:cNvPr>
          <p:cNvSpPr>
            <a:spLocks noGrp="1"/>
          </p:cNvSpPr>
          <p:nvPr>
            <p:ph type="title"/>
          </p:nvPr>
        </p:nvSpPr>
        <p:spPr/>
        <p:txBody>
          <a:bodyPr/>
          <a:lstStyle/>
          <a:p>
            <a:pPr algn="ctr"/>
            <a:r>
              <a:rPr lang="en-GB" dirty="0"/>
              <a:t>Citations</a:t>
            </a:r>
            <a:endParaRPr lang="en-IN" dirty="0"/>
          </a:p>
        </p:txBody>
      </p:sp>
      <p:sp>
        <p:nvSpPr>
          <p:cNvPr id="3" name="Content Placeholder 2">
            <a:extLst>
              <a:ext uri="{FF2B5EF4-FFF2-40B4-BE49-F238E27FC236}">
                <a16:creationId xmlns:a16="http://schemas.microsoft.com/office/drawing/2014/main" id="{4411331C-0C60-1A01-407A-CF292B09AD68}"/>
              </a:ext>
            </a:extLst>
          </p:cNvPr>
          <p:cNvSpPr>
            <a:spLocks noGrp="1"/>
          </p:cNvSpPr>
          <p:nvPr>
            <p:ph idx="1"/>
          </p:nvPr>
        </p:nvSpPr>
        <p:spPr/>
        <p:txBody>
          <a:bodyPr/>
          <a:lstStyle/>
          <a:p>
            <a:r>
              <a:rPr lang="en-GB" dirty="0"/>
              <a:t>Hand-written characters dataset: </a:t>
            </a:r>
            <a:r>
              <a:rPr lang="en-IN" dirty="0"/>
              <a:t>Cohen, G., Afshar, S., </a:t>
            </a:r>
            <a:r>
              <a:rPr lang="en-IN" dirty="0" err="1"/>
              <a:t>Tapson</a:t>
            </a:r>
            <a:r>
              <a:rPr lang="en-IN" dirty="0"/>
              <a:t>, J., &amp; van Schaik, A. (2017). EMNIST: an extension of MNIST to handwritten letters. </a:t>
            </a:r>
            <a:r>
              <a:rPr lang="en-IN" dirty="0">
                <a:hlinkClick r:id="rId2"/>
              </a:rPr>
              <a:t>https://www.nist.gov/itl/products-and-services/emnist-dataset</a:t>
            </a:r>
            <a:endParaRPr lang="en-IN" dirty="0"/>
          </a:p>
          <a:p>
            <a:pPr marL="0" indent="0">
              <a:buNone/>
            </a:pPr>
            <a:endParaRPr lang="en-IN" dirty="0"/>
          </a:p>
          <a:p>
            <a:r>
              <a:rPr lang="en-IN" dirty="0"/>
              <a:t>Printed characters dataset: T. E. de Campos, B. R. Babu and M. Varma (2009). Character recognition in natural images. </a:t>
            </a:r>
            <a:r>
              <a:rPr lang="en-IN" dirty="0">
                <a:hlinkClick r:id="rId3"/>
              </a:rPr>
              <a:t>http://www.ee.surrey.ac.uk/CVSSP/demos/chars74k/</a:t>
            </a:r>
            <a:endParaRPr lang="en-IN" dirty="0"/>
          </a:p>
        </p:txBody>
      </p:sp>
    </p:spTree>
    <p:extLst>
      <p:ext uri="{BB962C8B-B14F-4D97-AF65-F5344CB8AC3E}">
        <p14:creationId xmlns:p14="http://schemas.microsoft.com/office/powerpoint/2010/main" val="10871682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8" name="Rectangle 9">
            <a:extLst>
              <a:ext uri="{FF2B5EF4-FFF2-40B4-BE49-F238E27FC236}">
                <a16:creationId xmlns:a16="http://schemas.microsoft.com/office/drawing/2014/main" id="{9B6CD22E-2269-419F-9E81-016EA035D4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48EB39-0D17-A7D9-E16F-9955C75E1807}"/>
              </a:ext>
            </a:extLst>
          </p:cNvPr>
          <p:cNvSpPr>
            <a:spLocks noGrp="1"/>
          </p:cNvSpPr>
          <p:nvPr>
            <p:ph type="title"/>
          </p:nvPr>
        </p:nvSpPr>
        <p:spPr>
          <a:xfrm>
            <a:off x="647132" y="1295231"/>
            <a:ext cx="5895178" cy="3807446"/>
          </a:xfrm>
        </p:spPr>
        <p:txBody>
          <a:bodyPr vert="horz" lIns="91440" tIns="45720" rIns="91440" bIns="45720" rtlCol="0" anchor="b">
            <a:normAutofit/>
          </a:bodyPr>
          <a:lstStyle/>
          <a:p>
            <a:pPr>
              <a:lnSpc>
                <a:spcPct val="100000"/>
              </a:lnSpc>
            </a:pPr>
            <a:r>
              <a:rPr lang="en-US" sz="8800" dirty="0"/>
              <a:t>Thank You</a:t>
            </a:r>
          </a:p>
        </p:txBody>
      </p:sp>
      <p:sp>
        <p:nvSpPr>
          <p:cNvPr id="19" name="Freeform: Shape 11">
            <a:extLst>
              <a:ext uri="{FF2B5EF4-FFF2-40B4-BE49-F238E27FC236}">
                <a16:creationId xmlns:a16="http://schemas.microsoft.com/office/drawing/2014/main" id="{AA607D34-E2A9-4595-9DB2-5472E077C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7082" y="0"/>
            <a:ext cx="4884918" cy="6858000"/>
          </a:xfrm>
          <a:custGeom>
            <a:avLst/>
            <a:gdLst>
              <a:gd name="connsiteX0" fmla="*/ 1097203 w 4884918"/>
              <a:gd name="connsiteY0" fmla="*/ 0 h 6858000"/>
              <a:gd name="connsiteX1" fmla="*/ 1154155 w 4884918"/>
              <a:gd name="connsiteY1" fmla="*/ 0 h 6858000"/>
              <a:gd name="connsiteX2" fmla="*/ 972305 w 4884918"/>
              <a:gd name="connsiteY2" fmla="*/ 343212 h 6858000"/>
              <a:gd name="connsiteX3" fmla="*/ 780524 w 4884918"/>
              <a:gd name="connsiteY3" fmla="*/ 761067 h 6858000"/>
              <a:gd name="connsiteX4" fmla="*/ 737045 w 4884918"/>
              <a:gd name="connsiteY4" fmla="*/ 865164 h 6858000"/>
              <a:gd name="connsiteX5" fmla="*/ 762322 w 4884918"/>
              <a:gd name="connsiteY5" fmla="*/ 830676 h 6858000"/>
              <a:gd name="connsiteX6" fmla="*/ 1118805 w 4884918"/>
              <a:gd name="connsiteY6" fmla="*/ 160440 h 6858000"/>
              <a:gd name="connsiteX7" fmla="*/ 1221640 w 4884918"/>
              <a:gd name="connsiteY7" fmla="*/ 0 h 6858000"/>
              <a:gd name="connsiteX8" fmla="*/ 4884918 w 4884918"/>
              <a:gd name="connsiteY8" fmla="*/ 0 h 6858000"/>
              <a:gd name="connsiteX9" fmla="*/ 4884918 w 4884918"/>
              <a:gd name="connsiteY9" fmla="*/ 6857999 h 6858000"/>
              <a:gd name="connsiteX10" fmla="*/ 4884918 w 4884918"/>
              <a:gd name="connsiteY10" fmla="*/ 6858000 h 6858000"/>
              <a:gd name="connsiteX11" fmla="*/ 704817 w 4884918"/>
              <a:gd name="connsiteY11" fmla="*/ 6858000 h 6858000"/>
              <a:gd name="connsiteX12" fmla="*/ 618717 w 4884918"/>
              <a:gd name="connsiteY12" fmla="*/ 6672538 h 6858000"/>
              <a:gd name="connsiteX13" fmla="*/ 309324 w 4884918"/>
              <a:gd name="connsiteY13" fmla="*/ 5833618 h 6858000"/>
              <a:gd name="connsiteX14" fmla="*/ 209850 w 4884918"/>
              <a:gd name="connsiteY14" fmla="*/ 5484180 h 6858000"/>
              <a:gd name="connsiteX15" fmla="*/ 211619 w 4884918"/>
              <a:gd name="connsiteY15" fmla="*/ 5517653 h 6858000"/>
              <a:gd name="connsiteX16" fmla="*/ 361778 w 4884918"/>
              <a:gd name="connsiteY16" fmla="*/ 6145524 h 6858000"/>
              <a:gd name="connsiteX17" fmla="*/ 591356 w 4884918"/>
              <a:gd name="connsiteY17" fmla="*/ 6843306 h 6858000"/>
              <a:gd name="connsiteX18" fmla="*/ 597415 w 4884918"/>
              <a:gd name="connsiteY18" fmla="*/ 6858000 h 6858000"/>
              <a:gd name="connsiteX19" fmla="*/ 545224 w 4884918"/>
              <a:gd name="connsiteY19" fmla="*/ 6858000 h 6858000"/>
              <a:gd name="connsiteX20" fmla="*/ 533604 w 4884918"/>
              <a:gd name="connsiteY20" fmla="*/ 6830072 h 6858000"/>
              <a:gd name="connsiteX21" fmla="*/ 169657 w 4884918"/>
              <a:gd name="connsiteY21" fmla="*/ 5556577 h 6858000"/>
              <a:gd name="connsiteX22" fmla="*/ 12169 w 4884918"/>
              <a:gd name="connsiteY22" fmla="*/ 4362835 h 6858000"/>
              <a:gd name="connsiteX23" fmla="*/ 46168 w 4884918"/>
              <a:gd name="connsiteY23" fmla="*/ 3338487 h 6858000"/>
              <a:gd name="connsiteX24" fmla="*/ 490574 w 4884918"/>
              <a:gd name="connsiteY24" fmla="*/ 1381078 h 6858000"/>
              <a:gd name="connsiteX25" fmla="*/ 984701 w 4884918"/>
              <a:gd name="connsiteY25" fmla="*/ 20824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84918" h="6858000">
                <a:moveTo>
                  <a:pt x="1097203" y="0"/>
                </a:moveTo>
                <a:lnTo>
                  <a:pt x="1154155" y="0"/>
                </a:lnTo>
                <a:lnTo>
                  <a:pt x="972305" y="343212"/>
                </a:lnTo>
                <a:cubicBezTo>
                  <a:pt x="904739" y="480367"/>
                  <a:pt x="840941" y="619727"/>
                  <a:pt x="780524" y="761067"/>
                </a:cubicBezTo>
                <a:cubicBezTo>
                  <a:pt x="765737" y="795681"/>
                  <a:pt x="751579" y="830550"/>
                  <a:pt x="737045" y="865164"/>
                </a:cubicBezTo>
                <a:cubicBezTo>
                  <a:pt x="748306" y="856057"/>
                  <a:pt x="757014" y="844174"/>
                  <a:pt x="762322" y="830676"/>
                </a:cubicBezTo>
                <a:cubicBezTo>
                  <a:pt x="870201" y="600612"/>
                  <a:pt x="988539" y="376889"/>
                  <a:pt x="1118805" y="160440"/>
                </a:cubicBezTo>
                <a:lnTo>
                  <a:pt x="1221640" y="0"/>
                </a:lnTo>
                <a:lnTo>
                  <a:pt x="4884918" y="0"/>
                </a:lnTo>
                <a:lnTo>
                  <a:pt x="4884918" y="6857999"/>
                </a:lnTo>
                <a:lnTo>
                  <a:pt x="4884918" y="6858000"/>
                </a:lnTo>
                <a:lnTo>
                  <a:pt x="704817" y="6858000"/>
                </a:lnTo>
                <a:lnTo>
                  <a:pt x="618717" y="6672538"/>
                </a:lnTo>
                <a:cubicBezTo>
                  <a:pt x="501618" y="6400947"/>
                  <a:pt x="398622" y="6121213"/>
                  <a:pt x="309324" y="5833618"/>
                </a:cubicBezTo>
                <a:cubicBezTo>
                  <a:pt x="275071" y="5723183"/>
                  <a:pt x="246125" y="5611225"/>
                  <a:pt x="209850" y="5484180"/>
                </a:cubicBezTo>
                <a:cubicBezTo>
                  <a:pt x="209859" y="5495363"/>
                  <a:pt x="210448" y="5506534"/>
                  <a:pt x="211619" y="5517653"/>
                </a:cubicBezTo>
                <a:cubicBezTo>
                  <a:pt x="261166" y="5727113"/>
                  <a:pt x="303888" y="5938474"/>
                  <a:pt x="361778" y="6145524"/>
                </a:cubicBezTo>
                <a:cubicBezTo>
                  <a:pt x="428356" y="6383258"/>
                  <a:pt x="504422" y="6616111"/>
                  <a:pt x="591356" y="6843306"/>
                </a:cubicBezTo>
                <a:lnTo>
                  <a:pt x="597415" y="6858000"/>
                </a:lnTo>
                <a:lnTo>
                  <a:pt x="545224" y="6858000"/>
                </a:lnTo>
                <a:lnTo>
                  <a:pt x="533604" y="6830072"/>
                </a:lnTo>
                <a:cubicBezTo>
                  <a:pt x="376384" y="6416985"/>
                  <a:pt x="257344" y="5991917"/>
                  <a:pt x="169657" y="5556577"/>
                </a:cubicBezTo>
                <a:cubicBezTo>
                  <a:pt x="90154" y="5162256"/>
                  <a:pt x="43261" y="4763750"/>
                  <a:pt x="12169" y="4362835"/>
                </a:cubicBezTo>
                <a:cubicBezTo>
                  <a:pt x="-14122" y="4019865"/>
                  <a:pt x="4458" y="3679429"/>
                  <a:pt x="46168" y="3338487"/>
                </a:cubicBezTo>
                <a:cubicBezTo>
                  <a:pt x="125796" y="2672248"/>
                  <a:pt x="274744" y="2016203"/>
                  <a:pt x="490574" y="1381078"/>
                </a:cubicBezTo>
                <a:cubicBezTo>
                  <a:pt x="629230" y="976550"/>
                  <a:pt x="791584" y="584320"/>
                  <a:pt x="984701" y="208241"/>
                </a:cubicBezTo>
                <a:close/>
              </a:path>
            </a:pathLst>
          </a:custGeom>
          <a:solidFill>
            <a:srgbClr val="83AF45"/>
          </a:solidFill>
          <a:ln w="6857" cap="flat">
            <a:noFill/>
            <a:prstDash val="solid"/>
            <a:miter/>
          </a:ln>
        </p:spPr>
        <p:txBody>
          <a:bodyPr wrap="square" rtlCol="0" anchor="ctr">
            <a:noAutofit/>
          </a:bodyPr>
          <a:lstStyle/>
          <a:p>
            <a:endParaRPr lang="en-US"/>
          </a:p>
        </p:txBody>
      </p:sp>
      <p:sp>
        <p:nvSpPr>
          <p:cNvPr id="3" name="Content Placeholder 2">
            <a:extLst>
              <a:ext uri="{FF2B5EF4-FFF2-40B4-BE49-F238E27FC236}">
                <a16:creationId xmlns:a16="http://schemas.microsoft.com/office/drawing/2014/main" id="{A446C351-B638-B2C0-7B7F-86CF315AA661}"/>
              </a:ext>
            </a:extLst>
          </p:cNvPr>
          <p:cNvSpPr>
            <a:spLocks noGrp="1"/>
          </p:cNvSpPr>
          <p:nvPr>
            <p:ph idx="1"/>
          </p:nvPr>
        </p:nvSpPr>
        <p:spPr>
          <a:xfrm>
            <a:off x="8129872" y="1122363"/>
            <a:ext cx="3223928" cy="3807446"/>
          </a:xfrm>
        </p:spPr>
        <p:txBody>
          <a:bodyPr vert="horz" lIns="91440" tIns="45720" rIns="91440" bIns="45720" rtlCol="0" anchor="b">
            <a:normAutofit/>
          </a:bodyPr>
          <a:lstStyle/>
          <a:p>
            <a:pPr marL="0" indent="0">
              <a:lnSpc>
                <a:spcPct val="110000"/>
              </a:lnSpc>
              <a:buNone/>
            </a:pPr>
            <a:r>
              <a:rPr lang="en-US" sz="3600" dirty="0">
                <a:solidFill>
                  <a:srgbClr val="FFFFFF"/>
                </a:solidFill>
              </a:rPr>
              <a:t>Follow this project’s development on </a:t>
            </a:r>
            <a:r>
              <a:rPr lang="en-US" sz="3600" dirty="0">
                <a:solidFill>
                  <a:schemeClr val="tx2"/>
                </a:solidFill>
                <a:hlinkClick r:id="rId2">
                  <a:extLst>
                    <a:ext uri="{A12FA001-AC4F-418D-AE19-62706E023703}">
                      <ahyp:hlinkClr xmlns:ahyp="http://schemas.microsoft.com/office/drawing/2018/hyperlinkcolor" val="tx"/>
                    </a:ext>
                  </a:extLst>
                </a:hlinkClick>
              </a:rPr>
              <a:t>GitHub</a:t>
            </a:r>
            <a:r>
              <a:rPr lang="en-US" sz="3600" dirty="0">
                <a:solidFill>
                  <a:srgbClr val="FFFFFF"/>
                </a:solidFill>
              </a:rPr>
              <a:t>!</a:t>
            </a:r>
          </a:p>
        </p:txBody>
      </p:sp>
      <p:sp>
        <p:nvSpPr>
          <p:cNvPr id="20" name="Rectangle 6">
            <a:extLst>
              <a:ext uri="{FF2B5EF4-FFF2-40B4-BE49-F238E27FC236}">
                <a16:creationId xmlns:a16="http://schemas.microsoft.com/office/drawing/2014/main" id="{63DAB858-5A0C-4AFF-AAC6-705EDF8DB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180" y="5439978"/>
            <a:ext cx="5897880" cy="27432"/>
          </a:xfrm>
          <a:custGeom>
            <a:avLst/>
            <a:gdLst>
              <a:gd name="connsiteX0" fmla="*/ 0 w 5897880"/>
              <a:gd name="connsiteY0" fmla="*/ 0 h 27432"/>
              <a:gd name="connsiteX1" fmla="*/ 537362 w 5897880"/>
              <a:gd name="connsiteY1" fmla="*/ 0 h 27432"/>
              <a:gd name="connsiteX2" fmla="*/ 1133704 w 5897880"/>
              <a:gd name="connsiteY2" fmla="*/ 0 h 27432"/>
              <a:gd name="connsiteX3" fmla="*/ 1671066 w 5897880"/>
              <a:gd name="connsiteY3" fmla="*/ 0 h 27432"/>
              <a:gd name="connsiteX4" fmla="*/ 2385365 w 5897880"/>
              <a:gd name="connsiteY4" fmla="*/ 0 h 27432"/>
              <a:gd name="connsiteX5" fmla="*/ 3040685 w 5897880"/>
              <a:gd name="connsiteY5" fmla="*/ 0 h 27432"/>
              <a:gd name="connsiteX6" fmla="*/ 3696005 w 5897880"/>
              <a:gd name="connsiteY6" fmla="*/ 0 h 27432"/>
              <a:gd name="connsiteX7" fmla="*/ 4469282 w 5897880"/>
              <a:gd name="connsiteY7" fmla="*/ 0 h 27432"/>
              <a:gd name="connsiteX8" fmla="*/ 5183581 w 5897880"/>
              <a:gd name="connsiteY8" fmla="*/ 0 h 27432"/>
              <a:gd name="connsiteX9" fmla="*/ 5897880 w 5897880"/>
              <a:gd name="connsiteY9" fmla="*/ 0 h 27432"/>
              <a:gd name="connsiteX10" fmla="*/ 5897880 w 5897880"/>
              <a:gd name="connsiteY10" fmla="*/ 27432 h 27432"/>
              <a:gd name="connsiteX11" fmla="*/ 5419496 w 5897880"/>
              <a:gd name="connsiteY11" fmla="*/ 27432 h 27432"/>
              <a:gd name="connsiteX12" fmla="*/ 4882134 w 5897880"/>
              <a:gd name="connsiteY12" fmla="*/ 27432 h 27432"/>
              <a:gd name="connsiteX13" fmla="*/ 4167835 w 5897880"/>
              <a:gd name="connsiteY13" fmla="*/ 27432 h 27432"/>
              <a:gd name="connsiteX14" fmla="*/ 3394558 w 5897880"/>
              <a:gd name="connsiteY14" fmla="*/ 27432 h 27432"/>
              <a:gd name="connsiteX15" fmla="*/ 2798216 w 5897880"/>
              <a:gd name="connsiteY15" fmla="*/ 27432 h 27432"/>
              <a:gd name="connsiteX16" fmla="*/ 2024939 w 5897880"/>
              <a:gd name="connsiteY16" fmla="*/ 27432 h 27432"/>
              <a:gd name="connsiteX17" fmla="*/ 1487576 w 5897880"/>
              <a:gd name="connsiteY17" fmla="*/ 27432 h 27432"/>
              <a:gd name="connsiteX18" fmla="*/ 1009193 w 5897880"/>
              <a:gd name="connsiteY18" fmla="*/ 27432 h 27432"/>
              <a:gd name="connsiteX19" fmla="*/ 0 w 5897880"/>
              <a:gd name="connsiteY19" fmla="*/ 27432 h 27432"/>
              <a:gd name="connsiteX20" fmla="*/ 0 w 5897880"/>
              <a:gd name="connsiteY20"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97880" h="27432" fill="none" extrusionOk="0">
                <a:moveTo>
                  <a:pt x="0" y="0"/>
                </a:moveTo>
                <a:cubicBezTo>
                  <a:pt x="232564" y="21549"/>
                  <a:pt x="389747" y="7320"/>
                  <a:pt x="537362" y="0"/>
                </a:cubicBezTo>
                <a:cubicBezTo>
                  <a:pt x="684977" y="-7320"/>
                  <a:pt x="894159" y="-7726"/>
                  <a:pt x="1133704" y="0"/>
                </a:cubicBezTo>
                <a:cubicBezTo>
                  <a:pt x="1373249" y="7726"/>
                  <a:pt x="1440352" y="-304"/>
                  <a:pt x="1671066" y="0"/>
                </a:cubicBezTo>
                <a:cubicBezTo>
                  <a:pt x="1901780" y="304"/>
                  <a:pt x="2091497" y="765"/>
                  <a:pt x="2385365" y="0"/>
                </a:cubicBezTo>
                <a:cubicBezTo>
                  <a:pt x="2679233" y="-765"/>
                  <a:pt x="2762926" y="2802"/>
                  <a:pt x="3040685" y="0"/>
                </a:cubicBezTo>
                <a:cubicBezTo>
                  <a:pt x="3318444" y="-2802"/>
                  <a:pt x="3409726" y="9093"/>
                  <a:pt x="3696005" y="0"/>
                </a:cubicBezTo>
                <a:cubicBezTo>
                  <a:pt x="3982284" y="-9093"/>
                  <a:pt x="4087272" y="27119"/>
                  <a:pt x="4469282" y="0"/>
                </a:cubicBezTo>
                <a:cubicBezTo>
                  <a:pt x="4851292" y="-27119"/>
                  <a:pt x="4924835" y="26473"/>
                  <a:pt x="5183581" y="0"/>
                </a:cubicBezTo>
                <a:cubicBezTo>
                  <a:pt x="5442327" y="-26473"/>
                  <a:pt x="5598463" y="7328"/>
                  <a:pt x="5897880" y="0"/>
                </a:cubicBezTo>
                <a:cubicBezTo>
                  <a:pt x="5898716" y="13055"/>
                  <a:pt x="5897707" y="18641"/>
                  <a:pt x="5897880" y="27432"/>
                </a:cubicBezTo>
                <a:cubicBezTo>
                  <a:pt x="5682742" y="40412"/>
                  <a:pt x="5520014" y="23844"/>
                  <a:pt x="5419496" y="27432"/>
                </a:cubicBezTo>
                <a:cubicBezTo>
                  <a:pt x="5318978" y="31020"/>
                  <a:pt x="5012864" y="6698"/>
                  <a:pt x="4882134" y="27432"/>
                </a:cubicBezTo>
                <a:cubicBezTo>
                  <a:pt x="4751404" y="48166"/>
                  <a:pt x="4313676" y="5207"/>
                  <a:pt x="4167835" y="27432"/>
                </a:cubicBezTo>
                <a:cubicBezTo>
                  <a:pt x="4021994" y="49657"/>
                  <a:pt x="3715729" y="59193"/>
                  <a:pt x="3394558" y="27432"/>
                </a:cubicBezTo>
                <a:cubicBezTo>
                  <a:pt x="3073387" y="-4329"/>
                  <a:pt x="3093227" y="38972"/>
                  <a:pt x="2798216" y="27432"/>
                </a:cubicBezTo>
                <a:cubicBezTo>
                  <a:pt x="2503205" y="15892"/>
                  <a:pt x="2297615" y="31603"/>
                  <a:pt x="2024939" y="27432"/>
                </a:cubicBezTo>
                <a:cubicBezTo>
                  <a:pt x="1752263" y="23261"/>
                  <a:pt x="1629814" y="3659"/>
                  <a:pt x="1487576" y="27432"/>
                </a:cubicBezTo>
                <a:cubicBezTo>
                  <a:pt x="1345338" y="51205"/>
                  <a:pt x="1238885" y="24954"/>
                  <a:pt x="1009193" y="27432"/>
                </a:cubicBezTo>
                <a:cubicBezTo>
                  <a:pt x="779501" y="29910"/>
                  <a:pt x="441829" y="-15535"/>
                  <a:pt x="0" y="27432"/>
                </a:cubicBezTo>
                <a:cubicBezTo>
                  <a:pt x="988" y="17221"/>
                  <a:pt x="-970" y="7538"/>
                  <a:pt x="0" y="0"/>
                </a:cubicBezTo>
                <a:close/>
              </a:path>
              <a:path w="5897880" h="27432" stroke="0" extrusionOk="0">
                <a:moveTo>
                  <a:pt x="0" y="0"/>
                </a:moveTo>
                <a:cubicBezTo>
                  <a:pt x="196299" y="-26676"/>
                  <a:pt x="463834" y="6738"/>
                  <a:pt x="596341" y="0"/>
                </a:cubicBezTo>
                <a:cubicBezTo>
                  <a:pt x="728848" y="-6738"/>
                  <a:pt x="857267" y="1845"/>
                  <a:pt x="1074725" y="0"/>
                </a:cubicBezTo>
                <a:cubicBezTo>
                  <a:pt x="1292183" y="-1845"/>
                  <a:pt x="1545672" y="3744"/>
                  <a:pt x="1848002" y="0"/>
                </a:cubicBezTo>
                <a:cubicBezTo>
                  <a:pt x="2150332" y="-3744"/>
                  <a:pt x="2306688" y="-14526"/>
                  <a:pt x="2444344" y="0"/>
                </a:cubicBezTo>
                <a:cubicBezTo>
                  <a:pt x="2582000" y="14526"/>
                  <a:pt x="2761095" y="-11862"/>
                  <a:pt x="3040685" y="0"/>
                </a:cubicBezTo>
                <a:cubicBezTo>
                  <a:pt x="3320275" y="11862"/>
                  <a:pt x="3622320" y="-32867"/>
                  <a:pt x="3813962" y="0"/>
                </a:cubicBezTo>
                <a:cubicBezTo>
                  <a:pt x="4005604" y="32867"/>
                  <a:pt x="4117810" y="-10778"/>
                  <a:pt x="4351325" y="0"/>
                </a:cubicBezTo>
                <a:cubicBezTo>
                  <a:pt x="4584840" y="10778"/>
                  <a:pt x="4963783" y="-32384"/>
                  <a:pt x="5124602" y="0"/>
                </a:cubicBezTo>
                <a:cubicBezTo>
                  <a:pt x="5285421" y="32384"/>
                  <a:pt x="5705238" y="-29538"/>
                  <a:pt x="5897880" y="0"/>
                </a:cubicBezTo>
                <a:cubicBezTo>
                  <a:pt x="5898677" y="11634"/>
                  <a:pt x="5899083" y="16994"/>
                  <a:pt x="5897880" y="27432"/>
                </a:cubicBezTo>
                <a:cubicBezTo>
                  <a:pt x="5630425" y="7719"/>
                  <a:pt x="5532865" y="21388"/>
                  <a:pt x="5242560" y="27432"/>
                </a:cubicBezTo>
                <a:cubicBezTo>
                  <a:pt x="4952255" y="33476"/>
                  <a:pt x="4783060" y="14892"/>
                  <a:pt x="4646219" y="27432"/>
                </a:cubicBezTo>
                <a:cubicBezTo>
                  <a:pt x="4509378" y="39972"/>
                  <a:pt x="4163771" y="-4851"/>
                  <a:pt x="3872941" y="27432"/>
                </a:cubicBezTo>
                <a:cubicBezTo>
                  <a:pt x="3582111" y="59715"/>
                  <a:pt x="3362704" y="7742"/>
                  <a:pt x="3099664" y="27432"/>
                </a:cubicBezTo>
                <a:cubicBezTo>
                  <a:pt x="2836624" y="47122"/>
                  <a:pt x="2747441" y="28801"/>
                  <a:pt x="2562301" y="27432"/>
                </a:cubicBezTo>
                <a:cubicBezTo>
                  <a:pt x="2377161" y="26063"/>
                  <a:pt x="2104946" y="30879"/>
                  <a:pt x="1906981" y="27432"/>
                </a:cubicBezTo>
                <a:cubicBezTo>
                  <a:pt x="1709016" y="23985"/>
                  <a:pt x="1304654" y="6821"/>
                  <a:pt x="1133704" y="27432"/>
                </a:cubicBezTo>
                <a:cubicBezTo>
                  <a:pt x="962754" y="48043"/>
                  <a:pt x="457048" y="12129"/>
                  <a:pt x="0" y="27432"/>
                </a:cubicBezTo>
                <a:cubicBezTo>
                  <a:pt x="894" y="14250"/>
                  <a:pt x="667" y="11053"/>
                  <a:pt x="0" y="0"/>
                </a:cubicBezTo>
                <a:close/>
              </a:path>
            </a:pathLst>
          </a:custGeom>
          <a:solidFill>
            <a:srgbClr val="83AF45"/>
          </a:solidFill>
          <a:ln w="41275" cap="rnd">
            <a:solidFill>
              <a:srgbClr val="83AF45"/>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
            <a:extLst>
              <a:ext uri="{FF2B5EF4-FFF2-40B4-BE49-F238E27FC236}">
                <a16:creationId xmlns:a16="http://schemas.microsoft.com/office/drawing/2014/main" id="{53BEA983-EAAB-42FB-84E9-E77708168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016" y="5440680"/>
            <a:ext cx="3200400" cy="27432"/>
          </a:xfrm>
          <a:custGeom>
            <a:avLst/>
            <a:gdLst>
              <a:gd name="connsiteX0" fmla="*/ 0 w 3200400"/>
              <a:gd name="connsiteY0" fmla="*/ 0 h 27432"/>
              <a:gd name="connsiteX1" fmla="*/ 608076 w 3200400"/>
              <a:gd name="connsiteY1" fmla="*/ 0 h 27432"/>
              <a:gd name="connsiteX2" fmla="*/ 1248156 w 3200400"/>
              <a:gd name="connsiteY2" fmla="*/ 0 h 27432"/>
              <a:gd name="connsiteX3" fmla="*/ 1920240 w 3200400"/>
              <a:gd name="connsiteY3" fmla="*/ 0 h 27432"/>
              <a:gd name="connsiteX4" fmla="*/ 2592324 w 3200400"/>
              <a:gd name="connsiteY4" fmla="*/ 0 h 27432"/>
              <a:gd name="connsiteX5" fmla="*/ 3200400 w 3200400"/>
              <a:gd name="connsiteY5" fmla="*/ 0 h 27432"/>
              <a:gd name="connsiteX6" fmla="*/ 3200400 w 3200400"/>
              <a:gd name="connsiteY6" fmla="*/ 27432 h 27432"/>
              <a:gd name="connsiteX7" fmla="*/ 2496312 w 3200400"/>
              <a:gd name="connsiteY7" fmla="*/ 27432 h 27432"/>
              <a:gd name="connsiteX8" fmla="*/ 1792224 w 3200400"/>
              <a:gd name="connsiteY8" fmla="*/ 27432 h 27432"/>
              <a:gd name="connsiteX9" fmla="*/ 1152144 w 3200400"/>
              <a:gd name="connsiteY9" fmla="*/ 27432 h 27432"/>
              <a:gd name="connsiteX10" fmla="*/ 0 w 3200400"/>
              <a:gd name="connsiteY10" fmla="*/ 27432 h 27432"/>
              <a:gd name="connsiteX11" fmla="*/ 0 w 320040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00400" h="27432" fill="none" extrusionOk="0">
                <a:moveTo>
                  <a:pt x="0" y="0"/>
                </a:moveTo>
                <a:cubicBezTo>
                  <a:pt x="176560" y="-17034"/>
                  <a:pt x="345323" y="-28956"/>
                  <a:pt x="608076" y="0"/>
                </a:cubicBezTo>
                <a:cubicBezTo>
                  <a:pt x="870829" y="28956"/>
                  <a:pt x="955637" y="-27357"/>
                  <a:pt x="1248156" y="0"/>
                </a:cubicBezTo>
                <a:cubicBezTo>
                  <a:pt x="1540675" y="27357"/>
                  <a:pt x="1624069" y="30558"/>
                  <a:pt x="1920240" y="0"/>
                </a:cubicBezTo>
                <a:cubicBezTo>
                  <a:pt x="2216411" y="-30558"/>
                  <a:pt x="2344585" y="12271"/>
                  <a:pt x="2592324" y="0"/>
                </a:cubicBezTo>
                <a:cubicBezTo>
                  <a:pt x="2840063" y="-12271"/>
                  <a:pt x="2987913" y="7129"/>
                  <a:pt x="3200400" y="0"/>
                </a:cubicBezTo>
                <a:cubicBezTo>
                  <a:pt x="3199234" y="7395"/>
                  <a:pt x="3200445" y="21864"/>
                  <a:pt x="3200400" y="27432"/>
                </a:cubicBezTo>
                <a:cubicBezTo>
                  <a:pt x="2991642" y="45977"/>
                  <a:pt x="2778729" y="1200"/>
                  <a:pt x="2496312" y="27432"/>
                </a:cubicBezTo>
                <a:cubicBezTo>
                  <a:pt x="2213895" y="53664"/>
                  <a:pt x="2080041" y="8460"/>
                  <a:pt x="1792224" y="27432"/>
                </a:cubicBezTo>
                <a:cubicBezTo>
                  <a:pt x="1504407" y="46404"/>
                  <a:pt x="1357364" y="6320"/>
                  <a:pt x="1152144" y="27432"/>
                </a:cubicBezTo>
                <a:cubicBezTo>
                  <a:pt x="946924" y="48544"/>
                  <a:pt x="515176" y="61411"/>
                  <a:pt x="0" y="27432"/>
                </a:cubicBezTo>
                <a:cubicBezTo>
                  <a:pt x="-503" y="20663"/>
                  <a:pt x="1168" y="5855"/>
                  <a:pt x="0" y="0"/>
                </a:cubicBezTo>
                <a:close/>
              </a:path>
              <a:path w="3200400" h="27432" stroke="0" extrusionOk="0">
                <a:moveTo>
                  <a:pt x="0" y="0"/>
                </a:moveTo>
                <a:cubicBezTo>
                  <a:pt x="273892" y="-2049"/>
                  <a:pt x="368520" y="4190"/>
                  <a:pt x="608076" y="0"/>
                </a:cubicBezTo>
                <a:cubicBezTo>
                  <a:pt x="847632" y="-4190"/>
                  <a:pt x="971999" y="7437"/>
                  <a:pt x="1152144" y="0"/>
                </a:cubicBezTo>
                <a:cubicBezTo>
                  <a:pt x="1332289" y="-7437"/>
                  <a:pt x="1665848" y="24107"/>
                  <a:pt x="1856232" y="0"/>
                </a:cubicBezTo>
                <a:cubicBezTo>
                  <a:pt x="2046616" y="-24107"/>
                  <a:pt x="2167965" y="18079"/>
                  <a:pt x="2464308" y="0"/>
                </a:cubicBezTo>
                <a:cubicBezTo>
                  <a:pt x="2760651" y="-18079"/>
                  <a:pt x="2877599" y="28161"/>
                  <a:pt x="3200400" y="0"/>
                </a:cubicBezTo>
                <a:cubicBezTo>
                  <a:pt x="3200593" y="12649"/>
                  <a:pt x="3199412" y="17989"/>
                  <a:pt x="3200400" y="27432"/>
                </a:cubicBezTo>
                <a:cubicBezTo>
                  <a:pt x="2978255" y="22115"/>
                  <a:pt x="2854979" y="18349"/>
                  <a:pt x="2560320" y="27432"/>
                </a:cubicBezTo>
                <a:cubicBezTo>
                  <a:pt x="2265661" y="36515"/>
                  <a:pt x="2043241" y="2929"/>
                  <a:pt x="1856232" y="27432"/>
                </a:cubicBezTo>
                <a:cubicBezTo>
                  <a:pt x="1669223" y="51935"/>
                  <a:pt x="1428863" y="5228"/>
                  <a:pt x="1312164" y="27432"/>
                </a:cubicBezTo>
                <a:cubicBezTo>
                  <a:pt x="1195465" y="49636"/>
                  <a:pt x="838125" y="31438"/>
                  <a:pt x="672084" y="27432"/>
                </a:cubicBezTo>
                <a:cubicBezTo>
                  <a:pt x="506043" y="23426"/>
                  <a:pt x="200317" y="-1243"/>
                  <a:pt x="0" y="27432"/>
                </a:cubicBezTo>
                <a:cubicBezTo>
                  <a:pt x="1300" y="19678"/>
                  <a:pt x="-86" y="1204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614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247B6BBF-09F2-4A29-AE4E-3771E2924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FA4CEB-A3BA-D84A-EFFA-AD564798CD12}"/>
              </a:ext>
            </a:extLst>
          </p:cNvPr>
          <p:cNvSpPr>
            <a:spLocks noGrp="1"/>
          </p:cNvSpPr>
          <p:nvPr>
            <p:ph type="title"/>
          </p:nvPr>
        </p:nvSpPr>
        <p:spPr>
          <a:xfrm>
            <a:off x="635000" y="634029"/>
            <a:ext cx="10921640" cy="1314698"/>
          </a:xfrm>
        </p:spPr>
        <p:txBody>
          <a:bodyPr anchor="ctr">
            <a:normAutofit/>
          </a:bodyPr>
          <a:lstStyle/>
          <a:p>
            <a:pPr algn="ctr"/>
            <a:r>
              <a:rPr lang="en-GB" sz="7200" dirty="0"/>
              <a:t>Pipeline</a:t>
            </a:r>
            <a:endParaRPr lang="en-IN" sz="7200" dirty="0"/>
          </a:p>
        </p:txBody>
      </p:sp>
      <p:sp>
        <p:nvSpPr>
          <p:cNvPr id="55"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48305" y="2241737"/>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rgbClr val="83AF45"/>
          </a:solidFill>
          <a:ln w="34925">
            <a:solidFill>
              <a:srgbClr val="83AF45"/>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1" name="Content Placeholder 2">
            <a:extLst>
              <a:ext uri="{FF2B5EF4-FFF2-40B4-BE49-F238E27FC236}">
                <a16:creationId xmlns:a16="http://schemas.microsoft.com/office/drawing/2014/main" id="{F7227C8A-B5BC-921F-15D4-F7E0E9F6253E}"/>
              </a:ext>
            </a:extLst>
          </p:cNvPr>
          <p:cNvGraphicFramePr>
            <a:graphicFrameLocks noGrp="1"/>
          </p:cNvGraphicFramePr>
          <p:nvPr>
            <p:ph idx="1"/>
            <p:extLst>
              <p:ext uri="{D42A27DB-BD31-4B8C-83A1-F6EECF244321}">
                <p14:modId xmlns:p14="http://schemas.microsoft.com/office/powerpoint/2010/main" val="3778539904"/>
              </p:ext>
            </p:extLst>
          </p:nvPr>
        </p:nvGraphicFramePr>
        <p:xfrm>
          <a:off x="632647" y="2805098"/>
          <a:ext cx="10915869" cy="3478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1841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845F12-1C0B-436A-825D-794E5E75D61A}"/>
              </a:ext>
            </a:extLst>
          </p:cNvPr>
          <p:cNvSpPr>
            <a:spLocks noGrp="1"/>
          </p:cNvSpPr>
          <p:nvPr>
            <p:ph type="title"/>
          </p:nvPr>
        </p:nvSpPr>
        <p:spPr>
          <a:xfrm>
            <a:off x="838200" y="365125"/>
            <a:ext cx="10515600" cy="1325563"/>
          </a:xfrm>
        </p:spPr>
        <p:txBody>
          <a:bodyPr>
            <a:normAutofit/>
          </a:bodyPr>
          <a:lstStyle/>
          <a:p>
            <a:pPr algn="ctr">
              <a:lnSpc>
                <a:spcPct val="95000"/>
              </a:lnSpc>
            </a:pPr>
            <a:r>
              <a:rPr lang="en-GB" sz="7400" dirty="0">
                <a:solidFill>
                  <a:srgbClr val="83AF45"/>
                </a:solidFill>
              </a:rPr>
              <a:t>1: Image pre-processing</a:t>
            </a:r>
            <a:endParaRPr lang="en-IN" sz="7400" dirty="0">
              <a:solidFill>
                <a:srgbClr val="83AF45"/>
              </a:solidFill>
            </a:endParaRPr>
          </a:p>
        </p:txBody>
      </p:sp>
      <p:graphicFrame>
        <p:nvGraphicFramePr>
          <p:cNvPr id="14" name="Content Placeholder 2">
            <a:extLst>
              <a:ext uri="{FF2B5EF4-FFF2-40B4-BE49-F238E27FC236}">
                <a16:creationId xmlns:a16="http://schemas.microsoft.com/office/drawing/2014/main" id="{4C4774BA-5E31-7B6A-13D8-2C1C3AE1F4EA}"/>
              </a:ext>
            </a:extLst>
          </p:cNvPr>
          <p:cNvGraphicFramePr>
            <a:graphicFrameLocks noGrp="1"/>
          </p:cNvGraphicFramePr>
          <p:nvPr>
            <p:ph idx="1"/>
            <p:extLst>
              <p:ext uri="{D42A27DB-BD31-4B8C-83A1-F6EECF244321}">
                <p14:modId xmlns:p14="http://schemas.microsoft.com/office/powerpoint/2010/main" val="2990264805"/>
              </p:ext>
            </p:extLst>
          </p:nvPr>
        </p:nvGraphicFramePr>
        <p:xfrm>
          <a:off x="838200" y="1928813"/>
          <a:ext cx="10515600" cy="4252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44586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A3D0D-A4A9-73D9-2817-12C676A27BCA}"/>
              </a:ext>
            </a:extLst>
          </p:cNvPr>
          <p:cNvSpPr>
            <a:spLocks noGrp="1"/>
          </p:cNvSpPr>
          <p:nvPr>
            <p:ph type="title"/>
          </p:nvPr>
        </p:nvSpPr>
        <p:spPr/>
        <p:txBody>
          <a:bodyPr/>
          <a:lstStyle/>
          <a:p>
            <a:r>
              <a:rPr lang="en-GB" dirty="0"/>
              <a:t>Adaptive Thresholding (demo)</a:t>
            </a:r>
            <a:endParaRPr lang="en-IN" dirty="0"/>
          </a:p>
        </p:txBody>
      </p:sp>
      <p:pic>
        <p:nvPicPr>
          <p:cNvPr id="5" name="Content Placeholder 4" descr="Text&#10;&#10;Description automatically generated">
            <a:extLst>
              <a:ext uri="{FF2B5EF4-FFF2-40B4-BE49-F238E27FC236}">
                <a16:creationId xmlns:a16="http://schemas.microsoft.com/office/drawing/2014/main" id="{68665A0F-AF32-4493-F397-1CAF0D2BF4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40688" y="4674025"/>
            <a:ext cx="3764606" cy="1897544"/>
          </a:xfrm>
        </p:spPr>
      </p:pic>
      <p:pic>
        <p:nvPicPr>
          <p:cNvPr id="7" name="Picture 6" descr="Text&#10;&#10;Description automatically generated">
            <a:extLst>
              <a:ext uri="{FF2B5EF4-FFF2-40B4-BE49-F238E27FC236}">
                <a16:creationId xmlns:a16="http://schemas.microsoft.com/office/drawing/2014/main" id="{2BD76BC8-F863-DD3A-EBE6-850B6FE61D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1565" y="4635921"/>
            <a:ext cx="3772227" cy="1935648"/>
          </a:xfrm>
          <a:prstGeom prst="rect">
            <a:avLst/>
          </a:prstGeom>
        </p:spPr>
      </p:pic>
      <p:pic>
        <p:nvPicPr>
          <p:cNvPr id="9" name="Picture 8" descr="A close-up of a document&#10;&#10;Description automatically generated with medium confidence">
            <a:extLst>
              <a:ext uri="{FF2B5EF4-FFF2-40B4-BE49-F238E27FC236}">
                <a16:creationId xmlns:a16="http://schemas.microsoft.com/office/drawing/2014/main" id="{AF7D6D9B-9AE3-BFAE-5F10-F5054C2C9C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3697" y="2330941"/>
            <a:ext cx="3764606" cy="1912786"/>
          </a:xfrm>
          <a:prstGeom prst="rect">
            <a:avLst/>
          </a:prstGeom>
        </p:spPr>
      </p:pic>
      <p:sp>
        <p:nvSpPr>
          <p:cNvPr id="11" name="TextBox 10">
            <a:extLst>
              <a:ext uri="{FF2B5EF4-FFF2-40B4-BE49-F238E27FC236}">
                <a16:creationId xmlns:a16="http://schemas.microsoft.com/office/drawing/2014/main" id="{DD871F97-16EC-418F-F11B-4F3E730CCFEB}"/>
              </a:ext>
            </a:extLst>
          </p:cNvPr>
          <p:cNvSpPr txBox="1"/>
          <p:nvPr/>
        </p:nvSpPr>
        <p:spPr>
          <a:xfrm>
            <a:off x="1657564" y="4266589"/>
            <a:ext cx="2940228" cy="369332"/>
          </a:xfrm>
          <a:prstGeom prst="rect">
            <a:avLst/>
          </a:prstGeom>
          <a:noFill/>
        </p:spPr>
        <p:txBody>
          <a:bodyPr wrap="none" rtlCol="0">
            <a:spAutoFit/>
          </a:bodyPr>
          <a:lstStyle/>
          <a:p>
            <a:r>
              <a:rPr lang="en-GB" dirty="0"/>
              <a:t>Global Thresholding (Otsu)</a:t>
            </a:r>
            <a:endParaRPr lang="en-IN" dirty="0"/>
          </a:p>
        </p:txBody>
      </p:sp>
      <p:sp>
        <p:nvSpPr>
          <p:cNvPr id="12" name="TextBox 11">
            <a:extLst>
              <a:ext uri="{FF2B5EF4-FFF2-40B4-BE49-F238E27FC236}">
                <a16:creationId xmlns:a16="http://schemas.microsoft.com/office/drawing/2014/main" id="{A31D0068-6D05-0E95-13F9-D5FB3630BEDA}"/>
              </a:ext>
            </a:extLst>
          </p:cNvPr>
          <p:cNvSpPr txBox="1"/>
          <p:nvPr/>
        </p:nvSpPr>
        <p:spPr>
          <a:xfrm>
            <a:off x="7978303" y="4304693"/>
            <a:ext cx="3044857" cy="369332"/>
          </a:xfrm>
          <a:prstGeom prst="rect">
            <a:avLst/>
          </a:prstGeom>
          <a:noFill/>
        </p:spPr>
        <p:txBody>
          <a:bodyPr wrap="square" rtlCol="0">
            <a:spAutoFit/>
          </a:bodyPr>
          <a:lstStyle/>
          <a:p>
            <a:r>
              <a:rPr lang="en-GB" dirty="0"/>
              <a:t>Adaptive Thresholding</a:t>
            </a:r>
            <a:endParaRPr lang="en-IN" dirty="0"/>
          </a:p>
        </p:txBody>
      </p:sp>
      <p:sp>
        <p:nvSpPr>
          <p:cNvPr id="14" name="TextBox 13">
            <a:extLst>
              <a:ext uri="{FF2B5EF4-FFF2-40B4-BE49-F238E27FC236}">
                <a16:creationId xmlns:a16="http://schemas.microsoft.com/office/drawing/2014/main" id="{F5FAAD02-227A-6401-9414-A099C87A02DE}"/>
              </a:ext>
            </a:extLst>
          </p:cNvPr>
          <p:cNvSpPr txBox="1"/>
          <p:nvPr/>
        </p:nvSpPr>
        <p:spPr>
          <a:xfrm>
            <a:off x="5267087" y="1961609"/>
            <a:ext cx="1657826" cy="369332"/>
          </a:xfrm>
          <a:prstGeom prst="rect">
            <a:avLst/>
          </a:prstGeom>
          <a:noFill/>
        </p:spPr>
        <p:txBody>
          <a:bodyPr wrap="none" rtlCol="0">
            <a:spAutoFit/>
          </a:bodyPr>
          <a:lstStyle/>
          <a:p>
            <a:r>
              <a:rPr lang="en-GB" dirty="0"/>
              <a:t>Original Image</a:t>
            </a:r>
            <a:endParaRPr lang="en-IN" dirty="0"/>
          </a:p>
        </p:txBody>
      </p:sp>
    </p:spTree>
    <p:extLst>
      <p:ext uri="{BB962C8B-B14F-4D97-AF65-F5344CB8AC3E}">
        <p14:creationId xmlns:p14="http://schemas.microsoft.com/office/powerpoint/2010/main" val="3199616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8" name="Rectangle 13">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D6DA9C-7EAF-0312-299C-1ED78788C082}"/>
              </a:ext>
            </a:extLst>
          </p:cNvPr>
          <p:cNvSpPr>
            <a:spLocks noGrp="1"/>
          </p:cNvSpPr>
          <p:nvPr>
            <p:ph type="title"/>
          </p:nvPr>
        </p:nvSpPr>
        <p:spPr>
          <a:xfrm>
            <a:off x="638881" y="759978"/>
            <a:ext cx="10909640" cy="1065836"/>
          </a:xfrm>
        </p:spPr>
        <p:txBody>
          <a:bodyPr vert="horz" lIns="91440" tIns="45720" rIns="91440" bIns="45720" rtlCol="0" anchor="ctr">
            <a:normAutofit/>
          </a:bodyPr>
          <a:lstStyle/>
          <a:p>
            <a:pPr algn="ctr">
              <a:lnSpc>
                <a:spcPct val="100000"/>
              </a:lnSpc>
            </a:pPr>
            <a:r>
              <a:rPr lang="en-US" sz="6000" dirty="0"/>
              <a:t>Skew Correction (demo)</a:t>
            </a:r>
          </a:p>
        </p:txBody>
      </p:sp>
      <p:sp>
        <p:nvSpPr>
          <p:cNvPr id="16" name="Rectangle 6">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27432"/>
          </a:xfrm>
          <a:custGeom>
            <a:avLst/>
            <a:gdLst>
              <a:gd name="connsiteX0" fmla="*/ 0 w 3291840"/>
              <a:gd name="connsiteY0" fmla="*/ 0 h 27432"/>
              <a:gd name="connsiteX1" fmla="*/ 625450 w 3291840"/>
              <a:gd name="connsiteY1" fmla="*/ 0 h 27432"/>
              <a:gd name="connsiteX2" fmla="*/ 1283818 w 3291840"/>
              <a:gd name="connsiteY2" fmla="*/ 0 h 27432"/>
              <a:gd name="connsiteX3" fmla="*/ 1975104 w 3291840"/>
              <a:gd name="connsiteY3" fmla="*/ 0 h 27432"/>
              <a:gd name="connsiteX4" fmla="*/ 2666390 w 3291840"/>
              <a:gd name="connsiteY4" fmla="*/ 0 h 27432"/>
              <a:gd name="connsiteX5" fmla="*/ 3291840 w 3291840"/>
              <a:gd name="connsiteY5" fmla="*/ 0 h 27432"/>
              <a:gd name="connsiteX6" fmla="*/ 3291840 w 3291840"/>
              <a:gd name="connsiteY6" fmla="*/ 27432 h 27432"/>
              <a:gd name="connsiteX7" fmla="*/ 2567635 w 3291840"/>
              <a:gd name="connsiteY7" fmla="*/ 27432 h 27432"/>
              <a:gd name="connsiteX8" fmla="*/ 1843430 w 3291840"/>
              <a:gd name="connsiteY8" fmla="*/ 27432 h 27432"/>
              <a:gd name="connsiteX9" fmla="*/ 1185062 w 3291840"/>
              <a:gd name="connsiteY9" fmla="*/ 27432 h 27432"/>
              <a:gd name="connsiteX10" fmla="*/ 0 w 3291840"/>
              <a:gd name="connsiteY10" fmla="*/ 27432 h 27432"/>
              <a:gd name="connsiteX11" fmla="*/ 0 w 329184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27432"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0674" y="7395"/>
                  <a:pt x="3291885" y="21864"/>
                  <a:pt x="3291840" y="27432"/>
                </a:cubicBezTo>
                <a:cubicBezTo>
                  <a:pt x="3043276" y="47012"/>
                  <a:pt x="2921041" y="-3764"/>
                  <a:pt x="2567635" y="27432"/>
                </a:cubicBezTo>
                <a:cubicBezTo>
                  <a:pt x="2214230" y="58628"/>
                  <a:pt x="2189623" y="-3875"/>
                  <a:pt x="1843430" y="27432"/>
                </a:cubicBezTo>
                <a:cubicBezTo>
                  <a:pt x="1497237" y="58739"/>
                  <a:pt x="1492584" y="38324"/>
                  <a:pt x="1185062" y="27432"/>
                </a:cubicBezTo>
                <a:cubicBezTo>
                  <a:pt x="877540" y="16540"/>
                  <a:pt x="313238" y="55587"/>
                  <a:pt x="0" y="27432"/>
                </a:cubicBezTo>
                <a:cubicBezTo>
                  <a:pt x="-503" y="20663"/>
                  <a:pt x="1168" y="5855"/>
                  <a:pt x="0" y="0"/>
                </a:cubicBezTo>
                <a:close/>
              </a:path>
              <a:path w="3291840" h="27432"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2033" y="12649"/>
                  <a:pt x="3290852" y="17989"/>
                  <a:pt x="3291840" y="27432"/>
                </a:cubicBezTo>
                <a:cubicBezTo>
                  <a:pt x="3120474" y="24858"/>
                  <a:pt x="2816568" y="13777"/>
                  <a:pt x="2633472" y="27432"/>
                </a:cubicBezTo>
                <a:cubicBezTo>
                  <a:pt x="2450376" y="41087"/>
                  <a:pt x="2160769" y="46494"/>
                  <a:pt x="1909267" y="27432"/>
                </a:cubicBezTo>
                <a:cubicBezTo>
                  <a:pt x="1657765" y="8370"/>
                  <a:pt x="1623992" y="18792"/>
                  <a:pt x="1349654" y="27432"/>
                </a:cubicBezTo>
                <a:cubicBezTo>
                  <a:pt x="1075316" y="36072"/>
                  <a:pt x="833426" y="43325"/>
                  <a:pt x="691286" y="27432"/>
                </a:cubicBezTo>
                <a:cubicBezTo>
                  <a:pt x="549146" y="11539"/>
                  <a:pt x="342011" y="33345"/>
                  <a:pt x="0" y="27432"/>
                </a:cubicBezTo>
                <a:cubicBezTo>
                  <a:pt x="1300" y="19678"/>
                  <a:pt x="-86" y="12044"/>
                  <a:pt x="0" y="0"/>
                </a:cubicBezTo>
                <a:close/>
              </a:path>
            </a:pathLst>
          </a:custGeom>
          <a:solidFill>
            <a:srgbClr val="83AF45"/>
          </a:solidFill>
          <a:ln w="38100" cap="rnd">
            <a:solidFill>
              <a:srgbClr val="83AF45"/>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xt&#10;&#10;Description automatically generated">
            <a:extLst>
              <a:ext uri="{FF2B5EF4-FFF2-40B4-BE49-F238E27FC236}">
                <a16:creationId xmlns:a16="http://schemas.microsoft.com/office/drawing/2014/main" id="{F9F45549-7D6E-60B1-AFD5-C3F23AE6C6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28265" y="1878115"/>
            <a:ext cx="6189999" cy="4642499"/>
          </a:xfrm>
          <a:prstGeom prst="rect">
            <a:avLst/>
          </a:prstGeom>
        </p:spPr>
      </p:pic>
      <p:pic>
        <p:nvPicPr>
          <p:cNvPr id="7" name="Picture 6" descr="Text&#10;&#10;Description automatically generated">
            <a:extLst>
              <a:ext uri="{FF2B5EF4-FFF2-40B4-BE49-F238E27FC236}">
                <a16:creationId xmlns:a16="http://schemas.microsoft.com/office/drawing/2014/main" id="{7F27F2B1-A853-A57D-F598-44E49F26B9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6" y="1902984"/>
            <a:ext cx="6179968" cy="4634976"/>
          </a:xfrm>
          <a:prstGeom prst="rect">
            <a:avLst/>
          </a:prstGeom>
        </p:spPr>
      </p:pic>
    </p:spTree>
    <p:extLst>
      <p:ext uri="{BB962C8B-B14F-4D97-AF65-F5344CB8AC3E}">
        <p14:creationId xmlns:p14="http://schemas.microsoft.com/office/powerpoint/2010/main" val="3416681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43DAA0EF-336D-4CDC-A9A2-8460363E27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0">
            <a:extLst>
              <a:ext uri="{FF2B5EF4-FFF2-40B4-BE49-F238E27FC236}">
                <a16:creationId xmlns:a16="http://schemas.microsoft.com/office/drawing/2014/main" id="{FD079A19-B31E-4129-A464-7547FF05AE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90556" cy="6858000"/>
          </a:xfrm>
          <a:custGeom>
            <a:avLst/>
            <a:gdLst>
              <a:gd name="connsiteX0" fmla="*/ 0 w 4090556"/>
              <a:gd name="connsiteY0" fmla="*/ 0 h 6858000"/>
              <a:gd name="connsiteX1" fmla="*/ 4077555 w 4090556"/>
              <a:gd name="connsiteY1" fmla="*/ 0 h 6858000"/>
              <a:gd name="connsiteX2" fmla="*/ 4077574 w 4090556"/>
              <a:gd name="connsiteY2" fmla="*/ 720 h 6858000"/>
              <a:gd name="connsiteX3" fmla="*/ 4075790 w 4090556"/>
              <a:gd name="connsiteY3" fmla="*/ 575485 h 6858000"/>
              <a:gd name="connsiteX4" fmla="*/ 4076555 w 4090556"/>
              <a:gd name="connsiteY4" fmla="*/ 932245 h 6858000"/>
              <a:gd name="connsiteX5" fmla="*/ 4076555 w 4090556"/>
              <a:gd name="connsiteY5" fmla="*/ 1286711 h 6858000"/>
              <a:gd name="connsiteX6" fmla="*/ 4082288 w 4090556"/>
              <a:gd name="connsiteY6" fmla="*/ 1595180 h 6858000"/>
              <a:gd name="connsiteX7" fmla="*/ 4078211 w 4090556"/>
              <a:gd name="connsiteY7" fmla="*/ 2133123 h 6858000"/>
              <a:gd name="connsiteX8" fmla="*/ 4071968 w 4090556"/>
              <a:gd name="connsiteY8" fmla="*/ 2946025 h 6858000"/>
              <a:gd name="connsiteX9" fmla="*/ 4068401 w 4090556"/>
              <a:gd name="connsiteY9" fmla="*/ 3502061 h 6858000"/>
              <a:gd name="connsiteX10" fmla="*/ 4087513 w 4090556"/>
              <a:gd name="connsiteY10" fmla="*/ 4076061 h 6858000"/>
              <a:gd name="connsiteX11" fmla="*/ 4076938 w 4090556"/>
              <a:gd name="connsiteY11" fmla="*/ 4442632 h 6858000"/>
              <a:gd name="connsiteX12" fmla="*/ 4071459 w 4090556"/>
              <a:gd name="connsiteY12" fmla="*/ 4827550 h 6858000"/>
              <a:gd name="connsiteX13" fmla="*/ 4071459 w 4090556"/>
              <a:gd name="connsiteY13" fmla="*/ 5019945 h 6858000"/>
              <a:gd name="connsiteX14" fmla="*/ 4084200 w 4090556"/>
              <a:gd name="connsiteY14" fmla="*/ 5490104 h 6858000"/>
              <a:gd name="connsiteX15" fmla="*/ 4077446 w 4090556"/>
              <a:gd name="connsiteY15" fmla="*/ 5844569 h 6858000"/>
              <a:gd name="connsiteX16" fmla="*/ 4082544 w 4090556"/>
              <a:gd name="connsiteY16" fmla="*/ 6260195 h 6858000"/>
              <a:gd name="connsiteX17" fmla="*/ 4086110 w 4090556"/>
              <a:gd name="connsiteY17" fmla="*/ 6706145 h 6858000"/>
              <a:gd name="connsiteX18" fmla="*/ 4086135 w 4090556"/>
              <a:gd name="connsiteY18" fmla="*/ 6794562 h 6858000"/>
              <a:gd name="connsiteX19" fmla="*/ 4080334 w 4090556"/>
              <a:gd name="connsiteY19" fmla="*/ 6858000 h 6858000"/>
              <a:gd name="connsiteX20" fmla="*/ 0 w 4090556"/>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90556" h="6858000">
                <a:moveTo>
                  <a:pt x="0" y="0"/>
                </a:moveTo>
                <a:lnTo>
                  <a:pt x="4077555" y="0"/>
                </a:lnTo>
                <a:lnTo>
                  <a:pt x="4077574" y="720"/>
                </a:lnTo>
                <a:cubicBezTo>
                  <a:pt x="4079358" y="192351"/>
                  <a:pt x="4064960" y="384364"/>
                  <a:pt x="4075790" y="575485"/>
                </a:cubicBezTo>
                <a:cubicBezTo>
                  <a:pt x="4082544" y="694108"/>
                  <a:pt x="4081269" y="814132"/>
                  <a:pt x="4076555" y="932245"/>
                </a:cubicBezTo>
                <a:cubicBezTo>
                  <a:pt x="4071840" y="1050357"/>
                  <a:pt x="4065470" y="1168597"/>
                  <a:pt x="4076555" y="1286711"/>
                </a:cubicBezTo>
                <a:cubicBezTo>
                  <a:pt x="4084710" y="1389317"/>
                  <a:pt x="4086621" y="1492332"/>
                  <a:pt x="4082288" y="1595180"/>
                </a:cubicBezTo>
                <a:cubicBezTo>
                  <a:pt x="4077319" y="1774452"/>
                  <a:pt x="4067637" y="1953851"/>
                  <a:pt x="4078211" y="2133123"/>
                </a:cubicBezTo>
                <a:cubicBezTo>
                  <a:pt x="4094393" y="2404260"/>
                  <a:pt x="4084710" y="2675143"/>
                  <a:pt x="4071968" y="2946025"/>
                </a:cubicBezTo>
                <a:cubicBezTo>
                  <a:pt x="4063049" y="3131413"/>
                  <a:pt x="4055659" y="3316673"/>
                  <a:pt x="4068401" y="3502061"/>
                </a:cubicBezTo>
                <a:cubicBezTo>
                  <a:pt x="4081396" y="3693182"/>
                  <a:pt x="4097323" y="3884176"/>
                  <a:pt x="4087513" y="4076061"/>
                </a:cubicBezTo>
                <a:cubicBezTo>
                  <a:pt x="4081142" y="4198251"/>
                  <a:pt x="4069037" y="4320315"/>
                  <a:pt x="4076938" y="4442632"/>
                </a:cubicBezTo>
                <a:cubicBezTo>
                  <a:pt x="4083270" y="4570925"/>
                  <a:pt x="4081435" y="4699486"/>
                  <a:pt x="4071459" y="4827550"/>
                </a:cubicBezTo>
                <a:cubicBezTo>
                  <a:pt x="4065725" y="4891550"/>
                  <a:pt x="4065725" y="4955945"/>
                  <a:pt x="4071459" y="5019945"/>
                </a:cubicBezTo>
                <a:cubicBezTo>
                  <a:pt x="4087742" y="5176105"/>
                  <a:pt x="4091997" y="5333296"/>
                  <a:pt x="4084200" y="5490104"/>
                </a:cubicBezTo>
                <a:cubicBezTo>
                  <a:pt x="4079740" y="5608217"/>
                  <a:pt x="4071968" y="5726202"/>
                  <a:pt x="4077446" y="5844569"/>
                </a:cubicBezTo>
                <a:cubicBezTo>
                  <a:pt x="4083944" y="5983069"/>
                  <a:pt x="4088914" y="6121696"/>
                  <a:pt x="4082544" y="6260195"/>
                </a:cubicBezTo>
                <a:cubicBezTo>
                  <a:pt x="4075841" y="6408803"/>
                  <a:pt x="4077026" y="6557662"/>
                  <a:pt x="4086110" y="6706145"/>
                </a:cubicBezTo>
                <a:cubicBezTo>
                  <a:pt x="4087467" y="6735616"/>
                  <a:pt x="4087474" y="6765120"/>
                  <a:pt x="4086135" y="6794562"/>
                </a:cubicBezTo>
                <a:lnTo>
                  <a:pt x="4080334" y="6858000"/>
                </a:lnTo>
                <a:lnTo>
                  <a:pt x="0" y="6858000"/>
                </a:lnTo>
                <a:close/>
              </a:path>
            </a:pathLst>
          </a:custGeom>
          <a:solidFill>
            <a:srgbClr val="83AF4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AEF8A2D-02EC-91D7-A494-F534EE672EE9}"/>
              </a:ext>
            </a:extLst>
          </p:cNvPr>
          <p:cNvSpPr>
            <a:spLocks noGrp="1"/>
          </p:cNvSpPr>
          <p:nvPr>
            <p:ph type="title"/>
          </p:nvPr>
        </p:nvSpPr>
        <p:spPr>
          <a:xfrm>
            <a:off x="635001" y="640823"/>
            <a:ext cx="3103194" cy="5583148"/>
          </a:xfrm>
        </p:spPr>
        <p:txBody>
          <a:bodyPr anchor="ctr">
            <a:normAutofit/>
          </a:bodyPr>
          <a:lstStyle/>
          <a:p>
            <a:pPr algn="ctr"/>
            <a:r>
              <a:rPr lang="en-GB" sz="3700" dirty="0">
                <a:solidFill>
                  <a:schemeClr val="bg1"/>
                </a:solidFill>
              </a:rPr>
              <a:t>2: Image Segmentation</a:t>
            </a:r>
            <a:endParaRPr lang="en-IN" sz="3700" dirty="0">
              <a:solidFill>
                <a:schemeClr val="bg1"/>
              </a:solidFill>
            </a:endParaRPr>
          </a:p>
        </p:txBody>
      </p:sp>
      <p:graphicFrame>
        <p:nvGraphicFramePr>
          <p:cNvPr id="15" name="Content Placeholder 2">
            <a:extLst>
              <a:ext uri="{FF2B5EF4-FFF2-40B4-BE49-F238E27FC236}">
                <a16:creationId xmlns:a16="http://schemas.microsoft.com/office/drawing/2014/main" id="{EAA787BE-CE0B-FD8F-A19B-763A78FA1322}"/>
              </a:ext>
            </a:extLst>
          </p:cNvPr>
          <p:cNvGraphicFramePr>
            <a:graphicFrameLocks noGrp="1"/>
          </p:cNvGraphicFramePr>
          <p:nvPr>
            <p:ph idx="1"/>
            <p:extLst>
              <p:ext uri="{D42A27DB-BD31-4B8C-83A1-F6EECF244321}">
                <p14:modId xmlns:p14="http://schemas.microsoft.com/office/powerpoint/2010/main" val="3284843087"/>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1179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31" name="Rectangle 25">
            <a:extLst>
              <a:ext uri="{FF2B5EF4-FFF2-40B4-BE49-F238E27FC236}">
                <a16:creationId xmlns:a16="http://schemas.microsoft.com/office/drawing/2014/main" id="{91F55C5D-1648-4BE3-932D-8CADBF3F6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A881A5-7312-DCD1-4697-1F8BC714C686}"/>
              </a:ext>
            </a:extLst>
          </p:cNvPr>
          <p:cNvSpPr>
            <a:spLocks noGrp="1"/>
          </p:cNvSpPr>
          <p:nvPr>
            <p:ph type="title"/>
          </p:nvPr>
        </p:nvSpPr>
        <p:spPr>
          <a:xfrm>
            <a:off x="640080" y="667512"/>
            <a:ext cx="10908792" cy="1069848"/>
          </a:xfrm>
        </p:spPr>
        <p:txBody>
          <a:bodyPr vert="horz" lIns="91440" tIns="45720" rIns="91440" bIns="45720" rtlCol="0" anchor="ctr">
            <a:normAutofit/>
          </a:bodyPr>
          <a:lstStyle/>
          <a:p>
            <a:pPr algn="ctr">
              <a:lnSpc>
                <a:spcPct val="100000"/>
              </a:lnSpc>
            </a:pPr>
            <a:r>
              <a:rPr lang="en-US" sz="6000" dirty="0"/>
              <a:t>Image Segmentation (demo)</a:t>
            </a:r>
          </a:p>
        </p:txBody>
      </p:sp>
      <p:sp>
        <p:nvSpPr>
          <p:cNvPr id="32" name="Rectangle 6">
            <a:extLst>
              <a:ext uri="{FF2B5EF4-FFF2-40B4-BE49-F238E27FC236}">
                <a16:creationId xmlns:a16="http://schemas.microsoft.com/office/drawing/2014/main" id="{A38E1331-B5A6-44BE-BF4E-EE6C2FD2A2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0000" y="1776977"/>
            <a:ext cx="4572000" cy="27432"/>
          </a:xfrm>
          <a:custGeom>
            <a:avLst/>
            <a:gdLst>
              <a:gd name="connsiteX0" fmla="*/ 0 w 4572000"/>
              <a:gd name="connsiteY0" fmla="*/ 0 h 27432"/>
              <a:gd name="connsiteX1" fmla="*/ 607423 w 4572000"/>
              <a:gd name="connsiteY1" fmla="*/ 0 h 27432"/>
              <a:gd name="connsiteX2" fmla="*/ 1123406 w 4572000"/>
              <a:gd name="connsiteY2" fmla="*/ 0 h 27432"/>
              <a:gd name="connsiteX3" fmla="*/ 1685109 w 4572000"/>
              <a:gd name="connsiteY3" fmla="*/ 0 h 27432"/>
              <a:gd name="connsiteX4" fmla="*/ 2383971 w 4572000"/>
              <a:gd name="connsiteY4" fmla="*/ 0 h 27432"/>
              <a:gd name="connsiteX5" fmla="*/ 2991394 w 4572000"/>
              <a:gd name="connsiteY5" fmla="*/ 0 h 27432"/>
              <a:gd name="connsiteX6" fmla="*/ 3553097 w 4572000"/>
              <a:gd name="connsiteY6" fmla="*/ 0 h 27432"/>
              <a:gd name="connsiteX7" fmla="*/ 4572000 w 4572000"/>
              <a:gd name="connsiteY7" fmla="*/ 0 h 27432"/>
              <a:gd name="connsiteX8" fmla="*/ 4572000 w 4572000"/>
              <a:gd name="connsiteY8" fmla="*/ 27432 h 27432"/>
              <a:gd name="connsiteX9" fmla="*/ 3918857 w 4572000"/>
              <a:gd name="connsiteY9" fmla="*/ 27432 h 27432"/>
              <a:gd name="connsiteX10" fmla="*/ 3357154 w 4572000"/>
              <a:gd name="connsiteY10" fmla="*/ 27432 h 27432"/>
              <a:gd name="connsiteX11" fmla="*/ 2612571 w 4572000"/>
              <a:gd name="connsiteY11" fmla="*/ 27432 h 27432"/>
              <a:gd name="connsiteX12" fmla="*/ 2005149 w 4572000"/>
              <a:gd name="connsiteY12" fmla="*/ 27432 h 27432"/>
              <a:gd name="connsiteX13" fmla="*/ 1489166 w 4572000"/>
              <a:gd name="connsiteY13" fmla="*/ 27432 h 27432"/>
              <a:gd name="connsiteX14" fmla="*/ 790303 w 4572000"/>
              <a:gd name="connsiteY14" fmla="*/ 27432 h 27432"/>
              <a:gd name="connsiteX15" fmla="*/ 0 w 4572000"/>
              <a:gd name="connsiteY15" fmla="*/ 27432 h 27432"/>
              <a:gd name="connsiteX16" fmla="*/ 0 w 457200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27432" fill="none" extrusionOk="0">
                <a:moveTo>
                  <a:pt x="0" y="0"/>
                </a:moveTo>
                <a:cubicBezTo>
                  <a:pt x="150397" y="-23421"/>
                  <a:pt x="474161" y="9174"/>
                  <a:pt x="607423" y="0"/>
                </a:cubicBezTo>
                <a:cubicBezTo>
                  <a:pt x="740685" y="-9174"/>
                  <a:pt x="868821" y="-4258"/>
                  <a:pt x="1123406" y="0"/>
                </a:cubicBezTo>
                <a:cubicBezTo>
                  <a:pt x="1377991" y="4258"/>
                  <a:pt x="1567664" y="-12410"/>
                  <a:pt x="1685109" y="0"/>
                </a:cubicBezTo>
                <a:cubicBezTo>
                  <a:pt x="1802554" y="12410"/>
                  <a:pt x="2193086" y="-14353"/>
                  <a:pt x="2383971" y="0"/>
                </a:cubicBezTo>
                <a:cubicBezTo>
                  <a:pt x="2574856" y="14353"/>
                  <a:pt x="2697477" y="-26142"/>
                  <a:pt x="2991394" y="0"/>
                </a:cubicBezTo>
                <a:cubicBezTo>
                  <a:pt x="3285311" y="26142"/>
                  <a:pt x="3423667" y="26544"/>
                  <a:pt x="3553097" y="0"/>
                </a:cubicBezTo>
                <a:cubicBezTo>
                  <a:pt x="3682527" y="-26544"/>
                  <a:pt x="4344147" y="50350"/>
                  <a:pt x="4572000" y="0"/>
                </a:cubicBezTo>
                <a:cubicBezTo>
                  <a:pt x="4571027" y="8304"/>
                  <a:pt x="4571522" y="21512"/>
                  <a:pt x="4572000" y="27432"/>
                </a:cubicBezTo>
                <a:cubicBezTo>
                  <a:pt x="4438349" y="5490"/>
                  <a:pt x="4090129" y="31231"/>
                  <a:pt x="3918857" y="27432"/>
                </a:cubicBezTo>
                <a:cubicBezTo>
                  <a:pt x="3747585" y="23633"/>
                  <a:pt x="3498826" y="6883"/>
                  <a:pt x="3357154" y="27432"/>
                </a:cubicBezTo>
                <a:cubicBezTo>
                  <a:pt x="3215482" y="47981"/>
                  <a:pt x="2784289" y="56849"/>
                  <a:pt x="2612571" y="27432"/>
                </a:cubicBezTo>
                <a:cubicBezTo>
                  <a:pt x="2440853" y="-1985"/>
                  <a:pt x="2261292" y="25951"/>
                  <a:pt x="2005149" y="27432"/>
                </a:cubicBezTo>
                <a:cubicBezTo>
                  <a:pt x="1749006" y="28913"/>
                  <a:pt x="1700078" y="34342"/>
                  <a:pt x="1489166" y="27432"/>
                </a:cubicBezTo>
                <a:cubicBezTo>
                  <a:pt x="1278254" y="20522"/>
                  <a:pt x="1077188" y="56916"/>
                  <a:pt x="790303" y="27432"/>
                </a:cubicBezTo>
                <a:cubicBezTo>
                  <a:pt x="503418" y="-2052"/>
                  <a:pt x="359168" y="57044"/>
                  <a:pt x="0" y="27432"/>
                </a:cubicBezTo>
                <a:cubicBezTo>
                  <a:pt x="-1048" y="14992"/>
                  <a:pt x="-1120" y="7447"/>
                  <a:pt x="0" y="0"/>
                </a:cubicBezTo>
                <a:close/>
              </a:path>
              <a:path w="4572000" h="27432" stroke="0" extrusionOk="0">
                <a:moveTo>
                  <a:pt x="0" y="0"/>
                </a:moveTo>
                <a:cubicBezTo>
                  <a:pt x="155698" y="6780"/>
                  <a:pt x="465972" y="13197"/>
                  <a:pt x="607423" y="0"/>
                </a:cubicBezTo>
                <a:cubicBezTo>
                  <a:pt x="748874" y="-13197"/>
                  <a:pt x="1014133" y="22994"/>
                  <a:pt x="1123406" y="0"/>
                </a:cubicBezTo>
                <a:cubicBezTo>
                  <a:pt x="1232679" y="-22994"/>
                  <a:pt x="1639431" y="-2997"/>
                  <a:pt x="1867989" y="0"/>
                </a:cubicBezTo>
                <a:cubicBezTo>
                  <a:pt x="2096547" y="2997"/>
                  <a:pt x="2265668" y="29557"/>
                  <a:pt x="2475411" y="0"/>
                </a:cubicBezTo>
                <a:cubicBezTo>
                  <a:pt x="2685154" y="-29557"/>
                  <a:pt x="2951491" y="73"/>
                  <a:pt x="3082834" y="0"/>
                </a:cubicBezTo>
                <a:cubicBezTo>
                  <a:pt x="3214177" y="-73"/>
                  <a:pt x="3641000" y="-33478"/>
                  <a:pt x="3827417" y="0"/>
                </a:cubicBezTo>
                <a:cubicBezTo>
                  <a:pt x="4013834" y="33478"/>
                  <a:pt x="4345917" y="14255"/>
                  <a:pt x="4572000" y="0"/>
                </a:cubicBezTo>
                <a:cubicBezTo>
                  <a:pt x="4572485" y="9333"/>
                  <a:pt x="4573278" y="19699"/>
                  <a:pt x="4572000" y="27432"/>
                </a:cubicBezTo>
                <a:cubicBezTo>
                  <a:pt x="4318030" y="43025"/>
                  <a:pt x="4161104" y="34314"/>
                  <a:pt x="4010297" y="27432"/>
                </a:cubicBezTo>
                <a:cubicBezTo>
                  <a:pt x="3859490" y="20550"/>
                  <a:pt x="3592529" y="6613"/>
                  <a:pt x="3357154" y="27432"/>
                </a:cubicBezTo>
                <a:cubicBezTo>
                  <a:pt x="3121779" y="48251"/>
                  <a:pt x="2884285" y="3780"/>
                  <a:pt x="2704011" y="27432"/>
                </a:cubicBezTo>
                <a:cubicBezTo>
                  <a:pt x="2523737" y="51084"/>
                  <a:pt x="2295944" y="32081"/>
                  <a:pt x="2096589" y="27432"/>
                </a:cubicBezTo>
                <a:cubicBezTo>
                  <a:pt x="1897234" y="22783"/>
                  <a:pt x="1623782" y="52518"/>
                  <a:pt x="1352006" y="27432"/>
                </a:cubicBezTo>
                <a:cubicBezTo>
                  <a:pt x="1080230" y="2346"/>
                  <a:pt x="869959" y="12864"/>
                  <a:pt x="607423" y="27432"/>
                </a:cubicBezTo>
                <a:cubicBezTo>
                  <a:pt x="344887" y="42000"/>
                  <a:pt x="188100" y="40051"/>
                  <a:pt x="0" y="27432"/>
                </a:cubicBezTo>
                <a:cubicBezTo>
                  <a:pt x="211" y="18145"/>
                  <a:pt x="120" y="6480"/>
                  <a:pt x="0" y="0"/>
                </a:cubicBezTo>
                <a:close/>
              </a:path>
            </a:pathLst>
          </a:custGeom>
          <a:solidFill>
            <a:srgbClr val="83AF45"/>
          </a:solidFill>
          <a:ln w="38100" cap="rnd">
            <a:solidFill>
              <a:srgbClr val="83AF45"/>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picture containing logo&#10;&#10;Description automatically generated">
            <a:extLst>
              <a:ext uri="{FF2B5EF4-FFF2-40B4-BE49-F238E27FC236}">
                <a16:creationId xmlns:a16="http://schemas.microsoft.com/office/drawing/2014/main" id="{4C9D76EC-C37B-4F0A-30A9-3237432B15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2158" y="3652621"/>
            <a:ext cx="2832069" cy="1359393"/>
          </a:xfrm>
          <a:prstGeom prst="rect">
            <a:avLst/>
          </a:prstGeom>
        </p:spPr>
      </p:pic>
      <p:pic>
        <p:nvPicPr>
          <p:cNvPr id="15" name="Picture 14" descr="Graphical user interface, application&#10;&#10;Description automatically generated">
            <a:extLst>
              <a:ext uri="{FF2B5EF4-FFF2-40B4-BE49-F238E27FC236}">
                <a16:creationId xmlns:a16="http://schemas.microsoft.com/office/drawing/2014/main" id="{5EBC753A-160A-B6DE-8A66-F5E3BDF76A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2520" y="3429000"/>
            <a:ext cx="2832069" cy="1911646"/>
          </a:xfrm>
          <a:prstGeom prst="rect">
            <a:avLst/>
          </a:prstGeom>
        </p:spPr>
      </p:pic>
      <p:pic>
        <p:nvPicPr>
          <p:cNvPr id="17" name="Picture 16" descr="Text&#10;&#10;Description automatically generated">
            <a:extLst>
              <a:ext uri="{FF2B5EF4-FFF2-40B4-BE49-F238E27FC236}">
                <a16:creationId xmlns:a16="http://schemas.microsoft.com/office/drawing/2014/main" id="{B56A51F1-A390-337F-2A33-9339D5FAC9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925" y="3079467"/>
            <a:ext cx="2832069" cy="2787932"/>
          </a:xfrm>
          <a:prstGeom prst="rect">
            <a:avLst/>
          </a:prstGeom>
        </p:spPr>
      </p:pic>
      <p:pic>
        <p:nvPicPr>
          <p:cNvPr id="13" name="Content Placeholder 12" descr="Logo&#10;&#10;Description automatically generated">
            <a:extLst>
              <a:ext uri="{FF2B5EF4-FFF2-40B4-BE49-F238E27FC236}">
                <a16:creationId xmlns:a16="http://schemas.microsoft.com/office/drawing/2014/main" id="{9E34C21A-3875-EFC0-B257-D6339FC32D59}"/>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9150555" y="3138713"/>
            <a:ext cx="2832069" cy="2201933"/>
          </a:xfrm>
          <a:prstGeom prst="rect">
            <a:avLst/>
          </a:prstGeom>
        </p:spPr>
      </p:pic>
      <p:sp>
        <p:nvSpPr>
          <p:cNvPr id="20" name="TextBox 19">
            <a:extLst>
              <a:ext uri="{FF2B5EF4-FFF2-40B4-BE49-F238E27FC236}">
                <a16:creationId xmlns:a16="http://schemas.microsoft.com/office/drawing/2014/main" id="{C90ED473-8631-3ACE-F4D8-09FE868DF444}"/>
              </a:ext>
            </a:extLst>
          </p:cNvPr>
          <p:cNvSpPr txBox="1"/>
          <p:nvPr/>
        </p:nvSpPr>
        <p:spPr>
          <a:xfrm>
            <a:off x="505854" y="2599536"/>
            <a:ext cx="2076209" cy="369332"/>
          </a:xfrm>
          <a:prstGeom prst="rect">
            <a:avLst/>
          </a:prstGeom>
          <a:noFill/>
        </p:spPr>
        <p:txBody>
          <a:bodyPr wrap="none" rtlCol="0">
            <a:spAutoFit/>
          </a:bodyPr>
          <a:lstStyle/>
          <a:p>
            <a:r>
              <a:rPr lang="en-GB" dirty="0" err="1"/>
              <a:t>Thresholded</a:t>
            </a:r>
            <a:r>
              <a:rPr lang="en-GB" dirty="0"/>
              <a:t> image</a:t>
            </a:r>
            <a:endParaRPr lang="en-IN" dirty="0"/>
          </a:p>
        </p:txBody>
      </p:sp>
      <p:sp>
        <p:nvSpPr>
          <p:cNvPr id="21" name="TextBox 20">
            <a:extLst>
              <a:ext uri="{FF2B5EF4-FFF2-40B4-BE49-F238E27FC236}">
                <a16:creationId xmlns:a16="http://schemas.microsoft.com/office/drawing/2014/main" id="{6806425B-7997-2CF8-34A4-53FC5C70C0D2}"/>
              </a:ext>
            </a:extLst>
          </p:cNvPr>
          <p:cNvSpPr txBox="1"/>
          <p:nvPr/>
        </p:nvSpPr>
        <p:spPr>
          <a:xfrm>
            <a:off x="3492760" y="2649044"/>
            <a:ext cx="2048959" cy="369332"/>
          </a:xfrm>
          <a:prstGeom prst="rect">
            <a:avLst/>
          </a:prstGeom>
          <a:noFill/>
        </p:spPr>
        <p:txBody>
          <a:bodyPr wrap="none" rtlCol="0">
            <a:spAutoFit/>
          </a:bodyPr>
          <a:lstStyle/>
          <a:p>
            <a:r>
              <a:rPr lang="en-GB" dirty="0"/>
              <a:t>Line Segmentation</a:t>
            </a:r>
            <a:endParaRPr lang="en-IN" dirty="0"/>
          </a:p>
        </p:txBody>
      </p:sp>
      <p:sp>
        <p:nvSpPr>
          <p:cNvPr id="22" name="TextBox 21">
            <a:extLst>
              <a:ext uri="{FF2B5EF4-FFF2-40B4-BE49-F238E27FC236}">
                <a16:creationId xmlns:a16="http://schemas.microsoft.com/office/drawing/2014/main" id="{A3470F76-2AF6-3956-698B-98D0C787C5DA}"/>
              </a:ext>
            </a:extLst>
          </p:cNvPr>
          <p:cNvSpPr txBox="1"/>
          <p:nvPr/>
        </p:nvSpPr>
        <p:spPr>
          <a:xfrm>
            <a:off x="6452416" y="2683123"/>
            <a:ext cx="2151551" cy="369332"/>
          </a:xfrm>
          <a:prstGeom prst="rect">
            <a:avLst/>
          </a:prstGeom>
          <a:noFill/>
        </p:spPr>
        <p:txBody>
          <a:bodyPr wrap="none" rtlCol="0">
            <a:spAutoFit/>
          </a:bodyPr>
          <a:lstStyle/>
          <a:p>
            <a:r>
              <a:rPr lang="en-GB" dirty="0"/>
              <a:t>Word Segmentation</a:t>
            </a:r>
            <a:endParaRPr lang="en-IN" dirty="0"/>
          </a:p>
        </p:txBody>
      </p:sp>
      <p:sp>
        <p:nvSpPr>
          <p:cNvPr id="23" name="TextBox 22">
            <a:extLst>
              <a:ext uri="{FF2B5EF4-FFF2-40B4-BE49-F238E27FC236}">
                <a16:creationId xmlns:a16="http://schemas.microsoft.com/office/drawing/2014/main" id="{006E812D-0298-E4BD-FD7C-6388AFDFDFB4}"/>
              </a:ext>
            </a:extLst>
          </p:cNvPr>
          <p:cNvSpPr txBox="1"/>
          <p:nvPr/>
        </p:nvSpPr>
        <p:spPr>
          <a:xfrm>
            <a:off x="9287232" y="2683123"/>
            <a:ext cx="2558714" cy="369332"/>
          </a:xfrm>
          <a:prstGeom prst="rect">
            <a:avLst/>
          </a:prstGeom>
          <a:noFill/>
        </p:spPr>
        <p:txBody>
          <a:bodyPr wrap="none" rtlCol="0">
            <a:spAutoFit/>
          </a:bodyPr>
          <a:lstStyle/>
          <a:p>
            <a:r>
              <a:rPr lang="en-GB" dirty="0"/>
              <a:t>Character Segmentation</a:t>
            </a:r>
            <a:endParaRPr lang="en-IN" dirty="0"/>
          </a:p>
        </p:txBody>
      </p:sp>
    </p:spTree>
    <p:extLst>
      <p:ext uri="{BB962C8B-B14F-4D97-AF65-F5344CB8AC3E}">
        <p14:creationId xmlns:p14="http://schemas.microsoft.com/office/powerpoint/2010/main" val="2374356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1BBF5-EC9A-26E5-E657-D4D5889E3F0E}"/>
              </a:ext>
            </a:extLst>
          </p:cNvPr>
          <p:cNvSpPr>
            <a:spLocks noGrp="1"/>
          </p:cNvSpPr>
          <p:nvPr>
            <p:ph type="title"/>
          </p:nvPr>
        </p:nvSpPr>
        <p:spPr/>
        <p:txBody>
          <a:bodyPr/>
          <a:lstStyle/>
          <a:p>
            <a:pPr algn="ctr"/>
            <a:r>
              <a:rPr lang="en-GB" dirty="0"/>
              <a:t>3: Character Pre-processing (demo)</a:t>
            </a:r>
            <a:endParaRPr lang="en-IN" dirty="0"/>
          </a:p>
        </p:txBody>
      </p:sp>
      <p:pic>
        <p:nvPicPr>
          <p:cNvPr id="5" name="Content Placeholder 4" descr="Logo&#10;&#10;Description automatically generated">
            <a:extLst>
              <a:ext uri="{FF2B5EF4-FFF2-40B4-BE49-F238E27FC236}">
                <a16:creationId xmlns:a16="http://schemas.microsoft.com/office/drawing/2014/main" id="{86D91FD2-3BDB-05FE-91EA-6472F2BEB3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1482" y="1796837"/>
            <a:ext cx="9689036" cy="4844518"/>
          </a:xfrm>
        </p:spPr>
      </p:pic>
      <p:sp>
        <p:nvSpPr>
          <p:cNvPr id="6" name="TextBox 5">
            <a:extLst>
              <a:ext uri="{FF2B5EF4-FFF2-40B4-BE49-F238E27FC236}">
                <a16:creationId xmlns:a16="http://schemas.microsoft.com/office/drawing/2014/main" id="{F257D3AF-E1A6-10DD-E9BD-A4EAB39543F5}"/>
              </a:ext>
            </a:extLst>
          </p:cNvPr>
          <p:cNvSpPr txBox="1"/>
          <p:nvPr/>
        </p:nvSpPr>
        <p:spPr>
          <a:xfrm>
            <a:off x="2162872" y="6272023"/>
            <a:ext cx="7723589" cy="369332"/>
          </a:xfrm>
          <a:prstGeom prst="rect">
            <a:avLst/>
          </a:prstGeom>
          <a:noFill/>
        </p:spPr>
        <p:txBody>
          <a:bodyPr wrap="none" rtlCol="0">
            <a:spAutoFit/>
          </a:bodyPr>
          <a:lstStyle/>
          <a:p>
            <a:r>
              <a:rPr lang="en-GB" dirty="0"/>
              <a:t>Optionally: Dilation (in case of </a:t>
            </a:r>
            <a:r>
              <a:rPr lang="en-GB"/>
              <a:t>eroded or rotated images) </a:t>
            </a:r>
            <a:r>
              <a:rPr lang="en-GB" dirty="0"/>
              <a:t>or Skeletonization</a:t>
            </a:r>
            <a:endParaRPr lang="en-IN" dirty="0"/>
          </a:p>
        </p:txBody>
      </p:sp>
    </p:spTree>
    <p:extLst>
      <p:ext uri="{BB962C8B-B14F-4D97-AF65-F5344CB8AC3E}">
        <p14:creationId xmlns:p14="http://schemas.microsoft.com/office/powerpoint/2010/main" val="1437818942"/>
      </p:ext>
    </p:extLst>
  </p:cSld>
  <p:clrMapOvr>
    <a:masterClrMapping/>
  </p:clrMapOvr>
</p:sld>
</file>

<file path=ppt/theme/theme1.xml><?xml version="1.0" encoding="utf-8"?>
<a:theme xmlns:a="http://schemas.openxmlformats.org/drawingml/2006/main" name="SketchyVTI">
  <a:themeElements>
    <a:clrScheme name="AnalogousFromDarkSeedLeftStep">
      <a:dk1>
        <a:srgbClr val="000000"/>
      </a:dk1>
      <a:lt1>
        <a:srgbClr val="FFFFFF"/>
      </a:lt1>
      <a:dk2>
        <a:srgbClr val="311C21"/>
      </a:dk2>
      <a:lt2>
        <a:srgbClr val="F1F0F3"/>
      </a:lt2>
      <a:accent1>
        <a:srgbClr val="83AF45"/>
      </a:accent1>
      <a:accent2>
        <a:srgbClr val="A6A637"/>
      </a:accent2>
      <a:accent3>
        <a:srgbClr val="C3924D"/>
      </a:accent3>
      <a:accent4>
        <a:srgbClr val="B14E3B"/>
      </a:accent4>
      <a:accent5>
        <a:srgbClr val="C34D6B"/>
      </a:accent5>
      <a:accent6>
        <a:srgbClr val="B13B8A"/>
      </a:accent6>
      <a:hlink>
        <a:srgbClr val="C0424D"/>
      </a:hlink>
      <a:folHlink>
        <a:srgbClr val="7F7F7F"/>
      </a:folHlink>
    </a:clrScheme>
    <a:fontScheme name="Custom 2">
      <a:majorFont>
        <a:latin typeface="Yu Mincho Light"/>
        <a:ea typeface=""/>
        <a:cs typeface=""/>
      </a:majorFont>
      <a:minorFont>
        <a:latin typeface="Yu Minch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TotalTime>708</TotalTime>
  <Words>1578</Words>
  <Application>Microsoft Office PowerPoint</Application>
  <PresentationFormat>Widescreen</PresentationFormat>
  <Paragraphs>202</Paragraphs>
  <Slides>27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Yu Mincho Light</vt:lpstr>
      <vt:lpstr>Arial</vt:lpstr>
      <vt:lpstr>Cambria Math</vt:lpstr>
      <vt:lpstr>SketchyVTI</vt:lpstr>
      <vt:lpstr>Image Segmentation  and Optical Character Recognition</vt:lpstr>
      <vt:lpstr>Problem</vt:lpstr>
      <vt:lpstr>Pipeline</vt:lpstr>
      <vt:lpstr>1: Image pre-processing</vt:lpstr>
      <vt:lpstr>Adaptive Thresholding (demo)</vt:lpstr>
      <vt:lpstr>Skew Correction (demo)</vt:lpstr>
      <vt:lpstr>2: Image Segmentation</vt:lpstr>
      <vt:lpstr>Image Segmentation (demo)</vt:lpstr>
      <vt:lpstr>3: Character Pre-processing (demo)</vt:lpstr>
      <vt:lpstr>4: Character Recognition</vt:lpstr>
      <vt:lpstr>Accuracy of Trained Models</vt:lpstr>
      <vt:lpstr>5: Post-processing</vt:lpstr>
      <vt:lpstr>Number Correction (demo)</vt:lpstr>
      <vt:lpstr>Spelling Correction (demo)</vt:lpstr>
      <vt:lpstr>Spelling Correction (demo)</vt:lpstr>
      <vt:lpstr>Evaluation Metrics</vt:lpstr>
      <vt:lpstr>Evaluation 1: Synthetic image</vt:lpstr>
      <vt:lpstr>Evaluation 2: Rotated image</vt:lpstr>
      <vt:lpstr>Evaluation 3: Eroded pixels</vt:lpstr>
      <vt:lpstr>Evaluation 4: A real-life image</vt:lpstr>
      <vt:lpstr>Evaluation 5: Noise, Background and Lines</vt:lpstr>
      <vt:lpstr>Evaluation 6: Hand-written note</vt:lpstr>
      <vt:lpstr>Evaluation 7: Grocery List</vt:lpstr>
      <vt:lpstr>Shortcomings</vt:lpstr>
      <vt:lpstr>Future Improvements</vt:lpstr>
      <vt:lpstr>Citations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Segmentation  and Optical Character Recognition</dc:title>
  <dc:creator>Chandan R T</dc:creator>
  <cp:lastModifiedBy>Chandan R T</cp:lastModifiedBy>
  <cp:revision>301</cp:revision>
  <dcterms:created xsi:type="dcterms:W3CDTF">2022-12-10T04:31:03Z</dcterms:created>
  <dcterms:modified xsi:type="dcterms:W3CDTF">2022-12-11T10:12:17Z</dcterms:modified>
</cp:coreProperties>
</file>